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rial Bold" charset="1" panose="020B0802020202020204"/>
      <p:regular r:id="rId37"/>
    </p:embeddedFont>
    <p:embeddedFont>
      <p:font typeface="Arial" charset="1" panose="020B0502020202020204"/>
      <p:regular r:id="rId38"/>
    </p:embeddedFont>
    <p:embeddedFont>
      <p:font typeface="Merriweather Sans Bold" charset="1" panose="00000800000000000000"/>
      <p:regular r:id="rId40"/>
    </p:embeddedFont>
    <p:embeddedFont>
      <p:font typeface="Roboto" charset="1" panose="02000000000000000000"/>
      <p:regular r:id="rId49"/>
    </p:embeddedFont>
    <p:embeddedFont>
      <p:font typeface="Arial Italics" charset="1" panose="020B0502020202090204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3.xml" Type="http://schemas.openxmlformats.org/officeDocument/2006/relationships/notesSlide"/><Relationship Id="rId42" Target="notesSlides/notesSlide4.xml" Type="http://schemas.openxmlformats.org/officeDocument/2006/relationships/notesSlide"/><Relationship Id="rId43" Target="notesSlides/notesSlide5.xml" Type="http://schemas.openxmlformats.org/officeDocument/2006/relationships/notesSlide"/><Relationship Id="rId44" Target="notesSlides/notesSlide6.xml" Type="http://schemas.openxmlformats.org/officeDocument/2006/relationships/notesSlide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11.xml" Type="http://schemas.openxmlformats.org/officeDocument/2006/relationships/notesSlide"/><Relationship Id="rId51" Target="notesSlides/notesSlide12.xml" Type="http://schemas.openxmlformats.org/officeDocument/2006/relationships/notesSlide"/><Relationship Id="rId52" Target="notesSlides/notesSlide13.xml" Type="http://schemas.openxmlformats.org/officeDocument/2006/relationships/notesSlide"/><Relationship Id="rId53" Target="notesSlides/notesSlide14.xml" Type="http://schemas.openxmlformats.org/officeDocument/2006/relationships/notesSlide"/><Relationship Id="rId54" Target="notesSlides/notesSlide15.xml" Type="http://schemas.openxmlformats.org/officeDocument/2006/relationships/notesSlide"/><Relationship Id="rId55" Target="notesSlides/notesSlide16.xml" Type="http://schemas.openxmlformats.org/officeDocument/2006/relationships/notesSlide"/><Relationship Id="rId56" Target="notesSlides/notesSlide17.xml" Type="http://schemas.openxmlformats.org/officeDocument/2006/relationships/notesSlide"/><Relationship Id="rId57" Target="notesSlides/notesSlide18.xml" Type="http://schemas.openxmlformats.org/officeDocument/2006/relationships/notesSlide"/><Relationship Id="rId58" Target="notesSlides/notesSlide19.xml" Type="http://schemas.openxmlformats.org/officeDocument/2006/relationships/notesSlide"/><Relationship Id="rId59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62" Target="fonts/font62.fntdata" Type="http://schemas.openxmlformats.org/officeDocument/2006/relationships/font"/><Relationship Id="rId63" Target="notesSlides/notesSlide23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https://sdgs.un.org/goals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person sitting at a desk using a computer  Description automatically generated"/>
          <p:cNvSpPr/>
          <p:nvPr/>
        </p:nvSpPr>
        <p:spPr>
          <a:xfrm flipH="false" flipV="false" rot="0">
            <a:off x="-4478" y="2009620"/>
            <a:ext cx="18338954" cy="8300526"/>
          </a:xfrm>
          <a:custGeom>
            <a:avLst/>
            <a:gdLst/>
            <a:ahLst/>
            <a:cxnLst/>
            <a:rect r="r" b="b" t="t" l="l"/>
            <a:pathLst>
              <a:path h="8300526" w="18338954">
                <a:moveTo>
                  <a:pt x="0" y="0"/>
                </a:moveTo>
                <a:lnTo>
                  <a:pt x="18338954" y="0"/>
                </a:lnTo>
                <a:lnTo>
                  <a:pt x="18338954" y="8300526"/>
                </a:lnTo>
                <a:lnTo>
                  <a:pt x="0" y="830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" t="-195" r="-6250" b="-562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50" y="2009620"/>
            <a:ext cx="18305650" cy="8302652"/>
            <a:chOff x="0" y="0"/>
            <a:chExt cx="24407534" cy="11070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7495" cy="11070209"/>
            </a:xfrm>
            <a:custGeom>
              <a:avLst/>
              <a:gdLst/>
              <a:ahLst/>
              <a:cxnLst/>
              <a:rect r="r" b="b" t="t" l="l"/>
              <a:pathLst>
                <a:path h="11070209" w="24407495">
                  <a:moveTo>
                    <a:pt x="0" y="0"/>
                  </a:moveTo>
                  <a:lnTo>
                    <a:pt x="24407495" y="0"/>
                  </a:lnTo>
                  <a:lnTo>
                    <a:pt x="24407495" y="11070209"/>
                  </a:lnTo>
                  <a:lnTo>
                    <a:pt x="0" y="11070209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name="Freeform 5" id="5" descr="Picture 7"/>
          <p:cNvSpPr/>
          <p:nvPr/>
        </p:nvSpPr>
        <p:spPr>
          <a:xfrm flipH="false" flipV="false" rot="0">
            <a:off x="15136998" y="581919"/>
            <a:ext cx="1758517" cy="858856"/>
          </a:xfrm>
          <a:custGeom>
            <a:avLst/>
            <a:gdLst/>
            <a:ahLst/>
            <a:cxnLst/>
            <a:rect r="r" b="b" t="t" l="l"/>
            <a:pathLst>
              <a:path h="858856" w="1758517">
                <a:moveTo>
                  <a:pt x="0" y="0"/>
                </a:moveTo>
                <a:lnTo>
                  <a:pt x="1758518" y="0"/>
                </a:lnTo>
                <a:lnTo>
                  <a:pt x="1758518" y="858857"/>
                </a:lnTo>
                <a:lnTo>
                  <a:pt x="0" y="85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icture 9"/>
          <p:cNvSpPr/>
          <p:nvPr/>
        </p:nvSpPr>
        <p:spPr>
          <a:xfrm flipH="false" flipV="false" rot="0">
            <a:off x="13455189" y="443715"/>
            <a:ext cx="1439161" cy="1100682"/>
          </a:xfrm>
          <a:custGeom>
            <a:avLst/>
            <a:gdLst/>
            <a:ahLst/>
            <a:cxnLst/>
            <a:rect r="r" b="b" t="t" l="l"/>
            <a:pathLst>
              <a:path h="1100682" w="1439161">
                <a:moveTo>
                  <a:pt x="0" y="0"/>
                </a:moveTo>
                <a:lnTo>
                  <a:pt x="1439161" y="0"/>
                </a:lnTo>
                <a:lnTo>
                  <a:pt x="1439161" y="1100682"/>
                </a:lnTo>
                <a:lnTo>
                  <a:pt x="0" y="1100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6"/>
            </a:stretch>
          </a:blipFill>
        </p:spPr>
      </p:sp>
      <p:sp>
        <p:nvSpPr>
          <p:cNvPr name="Freeform 7" id="7" descr="pasted-movie.png"/>
          <p:cNvSpPr/>
          <p:nvPr/>
        </p:nvSpPr>
        <p:spPr>
          <a:xfrm flipH="false" flipV="false" rot="0">
            <a:off x="17211117" y="155930"/>
            <a:ext cx="789004" cy="1597980"/>
          </a:xfrm>
          <a:custGeom>
            <a:avLst/>
            <a:gdLst/>
            <a:ahLst/>
            <a:cxnLst/>
            <a:rect r="r" b="b" t="t" l="l"/>
            <a:pathLst>
              <a:path h="1597980" w="789004">
                <a:moveTo>
                  <a:pt x="0" y="0"/>
                </a:moveTo>
                <a:lnTo>
                  <a:pt x="789005" y="0"/>
                </a:lnTo>
                <a:lnTo>
                  <a:pt x="789005" y="1597979"/>
                </a:lnTo>
                <a:lnTo>
                  <a:pt x="0" y="15979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 descr="pasted-movie.png"/>
          <p:cNvSpPr/>
          <p:nvPr/>
        </p:nvSpPr>
        <p:spPr>
          <a:xfrm flipH="false" flipV="false" rot="0">
            <a:off x="11952846" y="376518"/>
            <a:ext cx="1361339" cy="1156553"/>
          </a:xfrm>
          <a:custGeom>
            <a:avLst/>
            <a:gdLst/>
            <a:ahLst/>
            <a:cxnLst/>
            <a:rect r="r" b="b" t="t" l="l"/>
            <a:pathLst>
              <a:path h="1156553" w="1361339">
                <a:moveTo>
                  <a:pt x="0" y="0"/>
                </a:moveTo>
                <a:lnTo>
                  <a:pt x="1361339" y="0"/>
                </a:lnTo>
                <a:lnTo>
                  <a:pt x="1361339" y="1156553"/>
                </a:lnTo>
                <a:lnTo>
                  <a:pt x="0" y="1156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30" t="-31606" r="-19330" b="-31607"/>
            </a:stretch>
          </a:blipFill>
        </p:spPr>
      </p:sp>
      <p:sp>
        <p:nvSpPr>
          <p:cNvPr name="Freeform 9" id="9" descr="Image"/>
          <p:cNvSpPr/>
          <p:nvPr/>
        </p:nvSpPr>
        <p:spPr>
          <a:xfrm flipH="false" flipV="false" rot="0">
            <a:off x="15012978" y="7923105"/>
            <a:ext cx="3375822" cy="2395926"/>
          </a:xfrm>
          <a:custGeom>
            <a:avLst/>
            <a:gdLst/>
            <a:ahLst/>
            <a:cxnLst/>
            <a:rect r="r" b="b" t="t" l="l"/>
            <a:pathLst>
              <a:path h="2395926" w="3375822">
                <a:moveTo>
                  <a:pt x="0" y="0"/>
                </a:moveTo>
                <a:lnTo>
                  <a:pt x="3375822" y="0"/>
                </a:lnTo>
                <a:lnTo>
                  <a:pt x="3375822" y="2395926"/>
                </a:lnTo>
                <a:lnTo>
                  <a:pt x="0" y="2395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70" t="0" r="-15895" b="-51432"/>
            </a:stretch>
          </a:blipFill>
        </p:spPr>
      </p:sp>
      <p:sp>
        <p:nvSpPr>
          <p:cNvPr name="Freeform 10" id="10" descr="Image"/>
          <p:cNvSpPr/>
          <p:nvPr/>
        </p:nvSpPr>
        <p:spPr>
          <a:xfrm flipH="false" flipV="false" rot="0">
            <a:off x="2070745" y="3076719"/>
            <a:ext cx="6361155" cy="6175771"/>
          </a:xfrm>
          <a:custGeom>
            <a:avLst/>
            <a:gdLst/>
            <a:ahLst/>
            <a:cxnLst/>
            <a:rect r="r" b="b" t="t" l="l"/>
            <a:pathLst>
              <a:path h="6175771" w="6361155">
                <a:moveTo>
                  <a:pt x="0" y="0"/>
                </a:moveTo>
                <a:lnTo>
                  <a:pt x="6361155" y="0"/>
                </a:lnTo>
                <a:lnTo>
                  <a:pt x="6361155" y="6175771"/>
                </a:lnTo>
                <a:lnTo>
                  <a:pt x="0" y="6175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99102" y="3441175"/>
            <a:ext cx="9006517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AI-Powered Personalized Course Recommender for Refugee Education in Low-Connectivity Environments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94588" y="7678688"/>
            <a:ext cx="5409000" cy="1998900"/>
            <a:chOff x="0" y="0"/>
            <a:chExt cx="7212000" cy="2665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12000" cy="2665200"/>
            </a:xfrm>
            <a:custGeom>
              <a:avLst/>
              <a:gdLst/>
              <a:ahLst/>
              <a:cxnLst/>
              <a:rect r="r" b="b" t="t" l="l"/>
              <a:pathLst>
                <a:path h="2665200" w="7212000">
                  <a:moveTo>
                    <a:pt x="0" y="0"/>
                  </a:moveTo>
                  <a:lnTo>
                    <a:pt x="7212000" y="0"/>
                  </a:lnTo>
                  <a:lnTo>
                    <a:pt x="7212000" y="2665200"/>
                  </a:lnTo>
                  <a:lnTo>
                    <a:pt x="0" y="266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7212000" cy="27318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779"/>
                </a:lnSpc>
              </a:pPr>
              <a:r>
                <a:rPr lang="en-US" sz="3150">
                  <a:solidFill>
                    <a:srgbClr val="FEFFFE"/>
                  </a:solidFill>
                  <a:latin typeface="Arial"/>
                  <a:ea typeface="Arial"/>
                  <a:cs typeface="Arial"/>
                  <a:sym typeface="Arial"/>
                </a:rPr>
                <a:t>Graduate Name:</a:t>
              </a:r>
            </a:p>
            <a:p>
              <a:pPr algn="l">
                <a:lnSpc>
                  <a:spcPts val="3779"/>
                </a:lnSpc>
              </a:pPr>
              <a:r>
                <a:rPr lang="en-US" sz="3150">
                  <a:solidFill>
                    <a:srgbClr val="FEFFFE"/>
                  </a:solidFill>
                  <a:latin typeface="Arial"/>
                  <a:ea typeface="Arial"/>
                  <a:cs typeface="Arial"/>
                  <a:sym typeface="Arial"/>
                </a:rPr>
                <a:t>Ekram Kedir</a:t>
              </a:r>
            </a:p>
            <a:p>
              <a:pPr algn="l">
                <a:lnSpc>
                  <a:spcPts val="3779"/>
                </a:lnSpc>
              </a:pPr>
              <a:r>
                <a:rPr lang="en-US" sz="3150">
                  <a:solidFill>
                    <a:srgbClr val="FEFFFE"/>
                  </a:solidFill>
                  <a:latin typeface="Arial"/>
                  <a:ea typeface="Arial"/>
                  <a:cs typeface="Arial"/>
                  <a:sym typeface="Arial"/>
                </a:rPr>
                <a:t>Meron Birhanu</a:t>
              </a:r>
            </a:p>
            <a:p>
              <a:pPr algn="l">
                <a:lnSpc>
                  <a:spcPts val="3779"/>
                </a:lnSpc>
              </a:pPr>
              <a:r>
                <a:rPr lang="en-US" sz="3150">
                  <a:solidFill>
                    <a:srgbClr val="FEFFFE"/>
                  </a:solidFill>
                  <a:latin typeface="Arial"/>
                  <a:ea typeface="Arial"/>
                  <a:cs typeface="Arial"/>
                  <a:sym typeface="Arial"/>
                </a:rPr>
                <a:t>Date: 17-06-2025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3" y="427438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9" y="0"/>
                </a:lnTo>
                <a:lnTo>
                  <a:pt x="1580449" y="780910"/>
                </a:lnTo>
                <a:lnTo>
                  <a:pt x="0" y="78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6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40" y="0"/>
                </a:lnTo>
                <a:lnTo>
                  <a:pt x="1234640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70"/>
                </a:lnTo>
                <a:lnTo>
                  <a:pt x="0" y="1094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06" t="-31606" r="-20416" b="-316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07799" y="6149507"/>
            <a:ext cx="6495083" cy="3544593"/>
          </a:xfrm>
          <a:custGeom>
            <a:avLst/>
            <a:gdLst/>
            <a:ahLst/>
            <a:cxnLst/>
            <a:rect r="r" b="b" t="t" l="l"/>
            <a:pathLst>
              <a:path h="3544593" w="6495083">
                <a:moveTo>
                  <a:pt x="0" y="0"/>
                </a:moveTo>
                <a:lnTo>
                  <a:pt x="6495083" y="0"/>
                </a:lnTo>
                <a:lnTo>
                  <a:pt x="6495083" y="3544592"/>
                </a:lnTo>
                <a:lnTo>
                  <a:pt x="0" y="35445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27155" y="1365230"/>
            <a:ext cx="8118517" cy="4698552"/>
          </a:xfrm>
          <a:custGeom>
            <a:avLst/>
            <a:gdLst/>
            <a:ahLst/>
            <a:cxnLst/>
            <a:rect r="r" b="b" t="t" l="l"/>
            <a:pathLst>
              <a:path h="4698552" w="8118517">
                <a:moveTo>
                  <a:pt x="0" y="0"/>
                </a:moveTo>
                <a:lnTo>
                  <a:pt x="8118517" y="0"/>
                </a:lnTo>
                <a:lnTo>
                  <a:pt x="8118517" y="4698552"/>
                </a:lnTo>
                <a:lnTo>
                  <a:pt x="0" y="46985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23" r="0" b="-162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6907" y="5396685"/>
            <a:ext cx="7457542" cy="4486701"/>
          </a:xfrm>
          <a:custGeom>
            <a:avLst/>
            <a:gdLst/>
            <a:ahLst/>
            <a:cxnLst/>
            <a:rect r="r" b="b" t="t" l="l"/>
            <a:pathLst>
              <a:path h="4486701" w="7457542">
                <a:moveTo>
                  <a:pt x="0" y="0"/>
                </a:moveTo>
                <a:lnTo>
                  <a:pt x="7457542" y="0"/>
                </a:lnTo>
                <a:lnTo>
                  <a:pt x="7457542" y="4486701"/>
                </a:lnTo>
                <a:lnTo>
                  <a:pt x="0" y="44867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43563" y="1028700"/>
            <a:ext cx="4772931" cy="4426673"/>
          </a:xfrm>
          <a:custGeom>
            <a:avLst/>
            <a:gdLst/>
            <a:ahLst/>
            <a:cxnLst/>
            <a:rect r="r" b="b" t="t" l="l"/>
            <a:pathLst>
              <a:path h="4426673" w="4772931">
                <a:moveTo>
                  <a:pt x="0" y="0"/>
                </a:moveTo>
                <a:lnTo>
                  <a:pt x="4772931" y="0"/>
                </a:lnTo>
                <a:lnTo>
                  <a:pt x="4772931" y="4426673"/>
                </a:lnTo>
                <a:lnTo>
                  <a:pt x="0" y="4426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9425" y="2325589"/>
            <a:ext cx="15049300" cy="68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080" indent="-364040" lvl="1">
              <a:lnSpc>
                <a:spcPts val="3620"/>
              </a:lnSpc>
              <a:buFont typeface="Arial"/>
              <a:buChar char="•"/>
            </a:pPr>
            <a:r>
              <a:rPr lang="en-US" b="true" sz="32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Key Features Selected</a:t>
            </a:r>
          </a:p>
          <a:p>
            <a:pPr algn="l" marL="728080" indent="-364040" lvl="1">
              <a:lnSpc>
                <a:spcPts val="3620"/>
              </a:lnSpc>
            </a:pPr>
          </a:p>
          <a:p>
            <a:pPr algn="l" marL="1413880" indent="-471293" lvl="2">
              <a:lnSpc>
                <a:spcPts val="3620"/>
              </a:lnSpc>
              <a:buFont typeface="Arial"/>
              <a:buChar char="⚬"/>
            </a:pPr>
            <a:r>
              <a:rPr lang="en-US" sz="32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course_title, institution, avg_rating, language, skills</a:t>
            </a:r>
          </a:p>
          <a:p>
            <a:pPr algn="l" marL="1413880" indent="-471293" lvl="2">
              <a:lnSpc>
                <a:spcPts val="3620"/>
              </a:lnSpc>
            </a:pPr>
          </a:p>
          <a:p>
            <a:pPr algn="l" marL="1413880" indent="-471293" lvl="2">
              <a:lnSpc>
                <a:spcPts val="3620"/>
              </a:lnSpc>
              <a:buFont typeface="Arial"/>
              <a:buChar char="⚬"/>
            </a:pPr>
            <a:r>
              <a:rPr lang="en-US" sz="32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fields processed using </a:t>
            </a:r>
            <a:r>
              <a:rPr lang="en-US" b="true" sz="32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TF-IDF</a:t>
            </a:r>
            <a:r>
              <a:rPr lang="en-US" sz="32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32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Sentence-BERT embeddings</a:t>
            </a:r>
          </a:p>
          <a:p>
            <a:pPr algn="l" marL="1413880" indent="-471293" lvl="2">
              <a:lnSpc>
                <a:spcPts val="3620"/>
              </a:lnSpc>
            </a:pPr>
          </a:p>
          <a:p>
            <a:pPr algn="l" marL="728080" indent="-364040" lvl="1">
              <a:lnSpc>
                <a:spcPts val="3620"/>
              </a:lnSpc>
              <a:buFont typeface="Arial"/>
              <a:buChar char="•"/>
            </a:pPr>
            <a:r>
              <a:rPr lang="en-US" b="true" sz="32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Manual Feature Engineering</a:t>
            </a:r>
          </a:p>
          <a:p>
            <a:pPr algn="l" marL="728080" indent="-364040" lvl="1">
              <a:lnSpc>
                <a:spcPts val="3620"/>
              </a:lnSpc>
            </a:pPr>
          </a:p>
          <a:p>
            <a:pPr algn="l" marL="1413880" indent="-471293" lvl="2">
              <a:lnSpc>
                <a:spcPts val="3620"/>
              </a:lnSpc>
              <a:buFont typeface="Arial"/>
              <a:buChar char="⚬"/>
            </a:pPr>
            <a:r>
              <a:rPr lang="en-US" sz="32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institution metadata</a:t>
            </a:r>
          </a:p>
          <a:p>
            <a:pPr algn="l" marL="1413880" indent="-471293" lvl="2">
              <a:lnSpc>
                <a:spcPts val="3620"/>
              </a:lnSpc>
            </a:pPr>
          </a:p>
          <a:p>
            <a:pPr algn="l" marL="1413880" indent="-471293" lvl="2">
              <a:lnSpc>
                <a:spcPts val="3620"/>
              </a:lnSpc>
              <a:buFont typeface="Arial"/>
              <a:buChar char="⚬"/>
            </a:pPr>
            <a:r>
              <a:rPr lang="en-US" sz="32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Removed noisy/uninformative fields</a:t>
            </a:r>
          </a:p>
          <a:p>
            <a:pPr algn="l" marL="1413880" indent="-471293" lvl="2">
              <a:lnSpc>
                <a:spcPts val="3620"/>
              </a:lnSpc>
            </a:pPr>
          </a:p>
          <a:p>
            <a:pPr algn="l" marL="1413880" indent="-471293" lvl="2">
              <a:lnSpc>
                <a:spcPts val="3620"/>
              </a:lnSpc>
              <a:buFont typeface="Arial"/>
              <a:buChar char="⚬"/>
            </a:pPr>
            <a:r>
              <a:rPr lang="en-US" sz="32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ratings and extracted sentiment tags (from synthetic reviews)</a:t>
            </a:r>
          </a:p>
          <a:p>
            <a:pPr algn="l" marL="1413880" indent="-471293" lvl="2">
              <a:lnSpc>
                <a:spcPts val="3620"/>
              </a:lnSpc>
            </a:pPr>
          </a:p>
          <a:p>
            <a:pPr algn="l" marL="1413880" indent="-471293" lvl="2">
              <a:lnSpc>
                <a:spcPts val="283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3" y="427438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9" y="0"/>
                </a:lnTo>
                <a:lnTo>
                  <a:pt x="1580449" y="780910"/>
                </a:lnTo>
                <a:lnTo>
                  <a:pt x="0" y="78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6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40" y="0"/>
                </a:lnTo>
                <a:lnTo>
                  <a:pt x="1234640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70"/>
                </a:lnTo>
                <a:lnTo>
                  <a:pt x="0" y="1094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06" t="-31606" r="-20416" b="-316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90" y="7217868"/>
            <a:ext cx="12796374" cy="2352010"/>
          </a:xfrm>
          <a:custGeom>
            <a:avLst/>
            <a:gdLst/>
            <a:ahLst/>
            <a:cxnLst/>
            <a:rect r="r" b="b" t="t" l="l"/>
            <a:pathLst>
              <a:path h="2352010" w="12796374">
                <a:moveTo>
                  <a:pt x="0" y="0"/>
                </a:moveTo>
                <a:lnTo>
                  <a:pt x="12796374" y="0"/>
                </a:lnTo>
                <a:lnTo>
                  <a:pt x="12796374" y="2352009"/>
                </a:lnTo>
                <a:lnTo>
                  <a:pt x="0" y="2352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90" y="1598324"/>
            <a:ext cx="12886097" cy="4502894"/>
          </a:xfrm>
          <a:custGeom>
            <a:avLst/>
            <a:gdLst/>
            <a:ahLst/>
            <a:cxnLst/>
            <a:rect r="r" b="b" t="t" l="l"/>
            <a:pathLst>
              <a:path h="4502894" w="12886097">
                <a:moveTo>
                  <a:pt x="0" y="0"/>
                </a:moveTo>
                <a:lnTo>
                  <a:pt x="12886096" y="0"/>
                </a:lnTo>
                <a:lnTo>
                  <a:pt x="12886096" y="4502894"/>
                </a:lnTo>
                <a:lnTo>
                  <a:pt x="0" y="45028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2481" y="6519716"/>
            <a:ext cx="4324469" cy="29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7"/>
              </a:lnSpc>
              <a:spcBef>
                <a:spcPct val="0"/>
              </a:spcBef>
            </a:pPr>
            <a:r>
              <a:rPr lang="en-US" b="true" sz="2099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Weighted Institution Metadata: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246" y="1299619"/>
            <a:ext cx="9499045" cy="29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b="true" sz="2100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Text Fields Processed Using TF-IDF and Sentence-BERT Embeddings: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1001" y="3046722"/>
            <a:ext cx="16072674" cy="2043603"/>
            <a:chOff x="0" y="0"/>
            <a:chExt cx="21430232" cy="2724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30235" cy="2724785"/>
            </a:xfrm>
            <a:custGeom>
              <a:avLst/>
              <a:gdLst/>
              <a:ahLst/>
              <a:cxnLst/>
              <a:rect r="r" b="b" t="t" l="l"/>
              <a:pathLst>
                <a:path h="2724785" w="2143023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898" y="3633645"/>
            <a:ext cx="15858984" cy="869756"/>
            <a:chOff x="0" y="0"/>
            <a:chExt cx="21145312" cy="1159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45312" cy="1159674"/>
            </a:xfrm>
            <a:custGeom>
              <a:avLst/>
              <a:gdLst/>
              <a:ahLst/>
              <a:cxnLst/>
              <a:rect r="r" b="b" t="t" l="l"/>
              <a:pathLst>
                <a:path h="1159674" w="21145312">
                  <a:moveTo>
                    <a:pt x="0" y="0"/>
                  </a:moveTo>
                  <a:lnTo>
                    <a:pt x="21145312" y="0"/>
                  </a:lnTo>
                  <a:lnTo>
                    <a:pt x="21145312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21145312" cy="10834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Model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17024840" cy="869756"/>
            <a:chOff x="0" y="0"/>
            <a:chExt cx="22699786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9787" cy="1159674"/>
            </a:xfrm>
            <a:custGeom>
              <a:avLst/>
              <a:gdLst/>
              <a:ahLst/>
              <a:cxnLst/>
              <a:rect r="r" b="b" t="t" l="l"/>
              <a:pathLst>
                <a:path h="1159674" w="22699787">
                  <a:moveTo>
                    <a:pt x="0" y="0"/>
                  </a:moveTo>
                  <a:lnTo>
                    <a:pt x="22699787" y="0"/>
                  </a:lnTo>
                  <a:lnTo>
                    <a:pt x="22699787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22699786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FFC837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Model Selection and Training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296482"/>
            <a:ext cx="16321450" cy="640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1"/>
              </a:lnSpc>
            </a:pPr>
            <a:r>
              <a:rPr lang="en-US" sz="324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evaluated and combined different models to balance personalization, relevance, fairness, and offline usability.</a:t>
            </a:r>
          </a:p>
          <a:p>
            <a:pPr algn="l">
              <a:lnSpc>
                <a:spcPts val="4481"/>
              </a:lnSpc>
            </a:pPr>
            <a:r>
              <a:rPr lang="en-US" b="true" sz="324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Hybrid Model Approach</a:t>
            </a:r>
          </a:p>
          <a:p>
            <a:pPr algn="l" marL="1410187" indent="-470062" lvl="2">
              <a:lnSpc>
                <a:spcPts val="4481"/>
              </a:lnSpc>
              <a:buFont typeface="Arial"/>
              <a:buChar char="⚬"/>
            </a:pPr>
            <a:r>
              <a:rPr lang="en-US" b="true" sz="324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Collaborative Filtering (SVD):</a:t>
            </a:r>
            <a:r>
              <a:rPr lang="en-US" sz="324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Learns from user-course interactions</a:t>
            </a:r>
          </a:p>
          <a:p>
            <a:pPr algn="l" marL="1410187" indent="-470062" lvl="2">
              <a:lnSpc>
                <a:spcPts val="4481"/>
              </a:lnSpc>
              <a:buFont typeface="Arial"/>
              <a:buChar char="⚬"/>
            </a:pPr>
            <a:r>
              <a:rPr lang="en-US" b="true" sz="324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Sentence-BERT:</a:t>
            </a:r>
            <a:r>
              <a:rPr lang="en-US" sz="324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Captures semantic similarity between user goals and course descriptions</a:t>
            </a:r>
          </a:p>
          <a:p>
            <a:pPr algn="l" marL="1400662" indent="-466887" lvl="2">
              <a:lnSpc>
                <a:spcPts val="4481"/>
              </a:lnSpc>
              <a:buFont typeface="Arial"/>
              <a:buChar char="⚬"/>
            </a:pPr>
            <a:r>
              <a:rPr lang="en-US" b="true" sz="324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TF-IDF Fallback:</a:t>
            </a:r>
            <a:r>
              <a:rPr lang="en-US" sz="324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Lightweight alternative for low-end/offline environments</a:t>
            </a:r>
          </a:p>
          <a:p>
            <a:pPr algn="l" marL="1400662" indent="-466887" lvl="2">
              <a:lnSpc>
                <a:spcPts val="4481"/>
              </a:lnSpc>
            </a:pPr>
          </a:p>
          <a:p>
            <a:pPr algn="l" marL="452870" indent="-150957" lvl="2">
              <a:lnSpc>
                <a:spcPts val="1134"/>
              </a:lnSpc>
            </a:pPr>
            <a:r>
              <a:rPr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9425" y="3047014"/>
            <a:ext cx="15049300" cy="6096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3771" indent="-371885" lvl="1">
              <a:lnSpc>
                <a:spcPts val="3412"/>
              </a:lnSpc>
              <a:buFont typeface="Arial"/>
              <a:buChar char="•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Process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Fine-tuned SBERT on refugee-style queries and course text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Filtered low-rated courses (&lt; 3.5) to boost recommendation quality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AIF360 to mitigate gender and language biases</a:t>
            </a:r>
          </a:p>
          <a:p>
            <a:pPr algn="l" marL="743771" indent="-371885" lvl="1">
              <a:lnSpc>
                <a:spcPts val="3412"/>
              </a:lnSpc>
              <a:buFont typeface="Arial"/>
              <a:buChar char="•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Split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 training, 20% test using simulated user profiles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manual and rule-based validation due to lack of labeled user outcomes</a:t>
            </a:r>
          </a:p>
          <a:p>
            <a:pPr algn="l" marL="743771" indent="-371885" lvl="1">
              <a:lnSpc>
                <a:spcPts val="3412"/>
              </a:lnSpc>
              <a:buFont typeface="Arial"/>
              <a:buChar char="•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&amp; Efficiency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Serialized models using ONNX &amp; joblib</a:t>
            </a:r>
          </a:p>
          <a:p>
            <a:pPr algn="l" marL="1429571" indent="-476524" lvl="2">
              <a:lnSpc>
                <a:spcPts val="3412"/>
              </a:lnSpc>
              <a:buFont typeface="Arial"/>
              <a:buChar char="⚬"/>
            </a:pPr>
            <a:r>
              <a:rPr lang="en-US" sz="341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model size: ~116MB optimized for 2GB RAM devices</a:t>
            </a:r>
          </a:p>
          <a:p>
            <a:pPr algn="l" marL="1429571" indent="-476524" lvl="2">
              <a:lnSpc>
                <a:spcPts val="3412"/>
              </a:lnSpc>
            </a:pPr>
          </a:p>
          <a:p>
            <a:pPr algn="l" marL="1429571" indent="-476524" lvl="2">
              <a:lnSpc>
                <a:spcPts val="3412"/>
              </a:lnSpc>
            </a:pPr>
          </a:p>
          <a:p>
            <a:pPr algn="l" marL="1429571" indent="-476524" lvl="2">
              <a:lnSpc>
                <a:spcPts val="3412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3" y="427438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9" y="0"/>
                </a:lnTo>
                <a:lnTo>
                  <a:pt x="1580449" y="780910"/>
                </a:lnTo>
                <a:lnTo>
                  <a:pt x="0" y="78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6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40" y="0"/>
                </a:lnTo>
                <a:lnTo>
                  <a:pt x="1234640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70"/>
                </a:lnTo>
                <a:lnTo>
                  <a:pt x="0" y="1094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06" t="-31606" r="-20416" b="-316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830" y="1191581"/>
            <a:ext cx="9983896" cy="5448838"/>
          </a:xfrm>
          <a:custGeom>
            <a:avLst/>
            <a:gdLst/>
            <a:ahLst/>
            <a:cxnLst/>
            <a:rect r="r" b="b" t="t" l="l"/>
            <a:pathLst>
              <a:path h="5448838" w="9983896">
                <a:moveTo>
                  <a:pt x="0" y="0"/>
                </a:moveTo>
                <a:lnTo>
                  <a:pt x="9983897" y="0"/>
                </a:lnTo>
                <a:lnTo>
                  <a:pt x="9983897" y="5448839"/>
                </a:lnTo>
                <a:lnTo>
                  <a:pt x="0" y="5448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38242" y="6694311"/>
            <a:ext cx="9881582" cy="3344466"/>
          </a:xfrm>
          <a:custGeom>
            <a:avLst/>
            <a:gdLst/>
            <a:ahLst/>
            <a:cxnLst/>
            <a:rect r="r" b="b" t="t" l="l"/>
            <a:pathLst>
              <a:path h="3344466" w="9881582">
                <a:moveTo>
                  <a:pt x="0" y="0"/>
                </a:moveTo>
                <a:lnTo>
                  <a:pt x="9881582" y="0"/>
                </a:lnTo>
                <a:lnTo>
                  <a:pt x="9881582" y="3344466"/>
                </a:lnTo>
                <a:lnTo>
                  <a:pt x="0" y="3344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20" r="0" b="-152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31150" y="2332084"/>
            <a:ext cx="5928150" cy="58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b="true" sz="2100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Fine-tuned SBERT on Refugee-style Queries and Course Text: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7801" y="7755144"/>
            <a:ext cx="4910995" cy="58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b="true" sz="2100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App</a:t>
            </a:r>
            <a:r>
              <a:rPr lang="en-US" b="true" sz="2100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lied AIF360 to Mitigate Gender and Language Biases: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17024840" cy="869756"/>
            <a:chOff x="0" y="0"/>
            <a:chExt cx="22699786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9787" cy="1159674"/>
            </a:xfrm>
            <a:custGeom>
              <a:avLst/>
              <a:gdLst/>
              <a:ahLst/>
              <a:cxnLst/>
              <a:rect r="r" b="b" t="t" l="l"/>
              <a:pathLst>
                <a:path h="1159674" w="22699787">
                  <a:moveTo>
                    <a:pt x="0" y="0"/>
                  </a:moveTo>
                  <a:lnTo>
                    <a:pt x="22699787" y="0"/>
                  </a:lnTo>
                  <a:lnTo>
                    <a:pt x="22699787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22699786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Model Evaluation and Hyperparameter Tuning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296482"/>
            <a:ext cx="16321450" cy="640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7"/>
              </a:lnSpc>
            </a:pPr>
            <a:r>
              <a:rPr lang="en-US" sz="34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evaluated our hybrid model using both accuracy and fairness metrics, then refined it through tuning and re-ranking.</a:t>
            </a:r>
          </a:p>
          <a:p>
            <a:pPr algn="l">
              <a:lnSpc>
                <a:spcPts val="4777"/>
              </a:lnSpc>
            </a:pPr>
            <a:r>
              <a:rPr lang="en-US" sz="34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</a:p>
          <a:p>
            <a:pPr algn="l" marL="1435388" indent="-478463" lvl="2">
              <a:lnSpc>
                <a:spcPts val="4777"/>
              </a:lnSpc>
              <a:buFont typeface="Arial"/>
              <a:buChar char="⚬"/>
            </a:pPr>
            <a:r>
              <a:rPr lang="en-US" sz="34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Precision@5: 100% after filtering low-rated courses</a:t>
            </a:r>
          </a:p>
          <a:p>
            <a:pPr algn="l" marL="1435388" indent="-478463" lvl="2">
              <a:lnSpc>
                <a:spcPts val="4777"/>
              </a:lnSpc>
              <a:buFont typeface="Arial"/>
              <a:buChar char="⚬"/>
            </a:pPr>
            <a:r>
              <a:rPr lang="en-US" sz="34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Similarity Score: &gt; 0.80 for top recommendations</a:t>
            </a:r>
          </a:p>
          <a:p>
            <a:pPr algn="l" marL="1435388" indent="-478463" lvl="2">
              <a:lnSpc>
                <a:spcPts val="4777"/>
              </a:lnSpc>
              <a:buFont typeface="Arial"/>
              <a:buChar char="⚬"/>
            </a:pPr>
            <a:r>
              <a:rPr lang="en-US" sz="346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Disparate Impact Ratio (DIR): 0.91 (fairness within SDG standards)</a:t>
            </a:r>
          </a:p>
          <a:p>
            <a:pPr algn="l" marL="1435388" indent="-478463" lvl="2">
              <a:lnSpc>
                <a:spcPts val="373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3" y="427438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9" y="0"/>
                </a:lnTo>
                <a:lnTo>
                  <a:pt x="1580449" y="780910"/>
                </a:lnTo>
                <a:lnTo>
                  <a:pt x="0" y="78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6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40" y="0"/>
                </a:lnTo>
                <a:lnTo>
                  <a:pt x="1234640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70"/>
                </a:lnTo>
                <a:lnTo>
                  <a:pt x="0" y="1094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06" t="-31606" r="-20416" b="-316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9997" y="1682983"/>
            <a:ext cx="10379334" cy="4088474"/>
          </a:xfrm>
          <a:custGeom>
            <a:avLst/>
            <a:gdLst/>
            <a:ahLst/>
            <a:cxnLst/>
            <a:rect r="r" b="b" t="t" l="l"/>
            <a:pathLst>
              <a:path h="4088474" w="10379334">
                <a:moveTo>
                  <a:pt x="0" y="0"/>
                </a:moveTo>
                <a:lnTo>
                  <a:pt x="10379334" y="0"/>
                </a:lnTo>
                <a:lnTo>
                  <a:pt x="10379334" y="4088474"/>
                </a:lnTo>
                <a:lnTo>
                  <a:pt x="0" y="4088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997" y="6286014"/>
            <a:ext cx="11561831" cy="3784347"/>
          </a:xfrm>
          <a:custGeom>
            <a:avLst/>
            <a:gdLst/>
            <a:ahLst/>
            <a:cxnLst/>
            <a:rect r="r" b="b" t="t" l="l"/>
            <a:pathLst>
              <a:path h="3784347" w="11561831">
                <a:moveTo>
                  <a:pt x="0" y="0"/>
                </a:moveTo>
                <a:lnTo>
                  <a:pt x="11561831" y="0"/>
                </a:lnTo>
                <a:lnTo>
                  <a:pt x="11561831" y="3784347"/>
                </a:lnTo>
                <a:lnTo>
                  <a:pt x="0" y="378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2481" y="1384279"/>
            <a:ext cx="7337584" cy="29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b="true" sz="2100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Precision@5: 100% after filtering low-rated courses: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997" y="5987310"/>
            <a:ext cx="8136374" cy="29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  <a:spcBef>
                <a:spcPct val="0"/>
              </a:spcBef>
            </a:pPr>
            <a:r>
              <a:rPr lang="en-US" b="true" sz="2100" spc="8">
                <a:solidFill>
                  <a:srgbClr val="000000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Average Similarity Score: &gt; 0.80 for top recommendations: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9425" y="2469250"/>
            <a:ext cx="15049300" cy="731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Tuning Parameters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min_rating: Set threshold to 3.5 to remove poor-quality courses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top_n: Tuned to 5 recommendations for focus and relevance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Institution Weighting: Doubled in TF-IDF to enhance consistency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rating + similarity for final ranking logic</a:t>
            </a:r>
          </a:p>
          <a:p>
            <a:pPr algn="l" marL="1391798" indent="-463933" lvl="2">
              <a:lnSpc>
                <a:spcPts val="3524"/>
              </a:lnSpc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Refinement Techniques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Excluded generic or low-reviewed courses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Re-ranked recommendations by learner approval (ratings)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Modularized logic for flexible retraining and scaling</a:t>
            </a:r>
          </a:p>
          <a:p>
            <a:pPr algn="l" marL="1391798" indent="-463933" lvl="2">
              <a:lnSpc>
                <a:spcPts val="3524"/>
              </a:lnSpc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High-quality, relevant, and fair course suggestions</a:t>
            </a:r>
          </a:p>
          <a:p>
            <a:pPr algn="l" marL="1391798" indent="-463933" lvl="2">
              <a:lnSpc>
                <a:spcPts val="3524"/>
              </a:lnSpc>
              <a:buFont typeface="Arial"/>
              <a:buChar char="⚬"/>
            </a:pPr>
            <a:r>
              <a:rPr lang="en-US" sz="30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Robust performance across diverse user profiles</a:t>
            </a:r>
          </a:p>
          <a:p>
            <a:pPr algn="l" marL="1391798" indent="-463933" lvl="2">
              <a:lnSpc>
                <a:spcPts val="3524"/>
              </a:lnSpc>
            </a:pPr>
          </a:p>
          <a:p>
            <a:pPr algn="l" marL="1391798" indent="-463933" lvl="2">
              <a:lnSpc>
                <a:spcPts val="259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6688" y="2281988"/>
            <a:ext cx="9012150" cy="7379100"/>
            <a:chOff x="0" y="0"/>
            <a:chExt cx="12016200" cy="983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16200" cy="9838800"/>
            </a:xfrm>
            <a:custGeom>
              <a:avLst/>
              <a:gdLst/>
              <a:ahLst/>
              <a:cxnLst/>
              <a:rect r="r" b="b" t="t" l="l"/>
              <a:pathLst>
                <a:path h="9838800" w="12016200">
                  <a:moveTo>
                    <a:pt x="0" y="0"/>
                  </a:moveTo>
                  <a:lnTo>
                    <a:pt x="12016200" y="0"/>
                  </a:lnTo>
                  <a:lnTo>
                    <a:pt x="12016200" y="9838800"/>
                  </a:lnTo>
                  <a:lnTo>
                    <a:pt x="0" y="983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2016200" cy="98197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418147" indent="-209074" lvl="1">
                <a:lnSpc>
                  <a:spcPts val="2268"/>
                </a:lnSpc>
                <a:buFont typeface="Arial"/>
                <a:buChar char="•"/>
              </a:pPr>
              <a:r>
                <a:rPr lang="en-US" b="true" sz="2100" spc="8">
                  <a:solidFill>
                    <a:srgbClr val="000000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Concept note and Implementation Plan </a:t>
              </a:r>
            </a:p>
            <a:p>
              <a:pPr algn="l" marL="1065848" indent="-355282" lvl="2">
                <a:lnSpc>
                  <a:spcPts val="2268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</a:p>
            <a:p>
              <a:pPr algn="l" marL="1065848" indent="-355282" lvl="2">
                <a:lnSpc>
                  <a:spcPts val="2268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Objectives</a:t>
              </a:r>
            </a:p>
            <a:p>
              <a:pPr algn="l" marL="1065848" indent="-355282" lvl="2">
                <a:lnSpc>
                  <a:spcPts val="2268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SDG Relation</a:t>
              </a:r>
            </a:p>
            <a:p>
              <a:pPr algn="l" marL="380048" indent="-190024" lvl="1">
                <a:lnSpc>
                  <a:spcPts val="2268"/>
                </a:lnSpc>
                <a:buFont typeface="Arial"/>
                <a:buChar char="•"/>
              </a:pPr>
              <a:r>
                <a:rPr lang="en-US" b="true" sz="2100" spc="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Data</a:t>
              </a:r>
            </a:p>
            <a:p>
              <a:pPr algn="l" marL="1065848" indent="-355282" lvl="2">
                <a:lnSpc>
                  <a:spcPts val="2268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</a:p>
            <a:p>
              <a:pPr algn="l" marL="1065848" indent="-355282" lvl="2">
                <a:lnSpc>
                  <a:spcPts val="2268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 et Feature Engineering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spc="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Model</a:t>
              </a:r>
            </a:p>
            <a:p>
              <a:pPr algn="l" marL="1065848" indent="-355282" lvl="2">
                <a:lnSpc>
                  <a:spcPts val="2520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Selection and Training</a:t>
              </a:r>
            </a:p>
            <a:p>
              <a:pPr algn="l" marL="1065848" indent="-355282" lvl="2">
                <a:lnSpc>
                  <a:spcPts val="2520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Evaluation and Hyperparameter Tuning</a:t>
              </a:r>
            </a:p>
            <a:p>
              <a:pPr algn="l" marL="1065848" indent="-355282" lvl="2">
                <a:lnSpc>
                  <a:spcPts val="2520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 Refinement and Testing</a:t>
              </a:r>
            </a:p>
            <a:p>
              <a:pPr algn="l" marL="380048" indent="-190024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2100" spc="8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Results</a:t>
              </a:r>
            </a:p>
            <a:p>
              <a:pPr algn="l" marL="1065848" indent="-355282" lvl="2">
                <a:lnSpc>
                  <a:spcPts val="2520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Evaluation Results</a:t>
              </a:r>
            </a:p>
            <a:p>
              <a:pPr algn="l" marL="1065848" indent="-355282" lvl="2">
                <a:lnSpc>
                  <a:spcPts val="2520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</a:p>
            <a:p>
              <a:pPr algn="l" marL="1065848" indent="-355282" lvl="2">
                <a:lnSpc>
                  <a:spcPts val="2520"/>
                </a:lnSpc>
                <a:buFont typeface="Arial"/>
                <a:buChar char="⚬"/>
              </a:pPr>
              <a:r>
                <a:rPr lang="en-US" sz="2100" spc="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Future Work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6689" y="1365234"/>
            <a:ext cx="7309350" cy="869850"/>
            <a:chOff x="0" y="0"/>
            <a:chExt cx="9745800" cy="1159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45800" cy="1159800"/>
            </a:xfrm>
            <a:custGeom>
              <a:avLst/>
              <a:gdLst/>
              <a:ahLst/>
              <a:cxnLst/>
              <a:rect r="r" b="b" t="t" l="l"/>
              <a:pathLst>
                <a:path h="1159800" w="9745800">
                  <a:moveTo>
                    <a:pt x="0" y="0"/>
                  </a:moveTo>
                  <a:lnTo>
                    <a:pt x="9745800" y="0"/>
                  </a:lnTo>
                  <a:lnTo>
                    <a:pt x="9745800" y="1159800"/>
                  </a:lnTo>
                  <a:lnTo>
                    <a:pt x="0" y="115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9745800" cy="1102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Outline</a:t>
              </a:r>
            </a:p>
          </p:txBody>
        </p:sp>
      </p:grpSp>
      <p:sp>
        <p:nvSpPr>
          <p:cNvPr name="Freeform 8" id="8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9" id="9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10" id="10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sp>
        <p:nvSpPr>
          <p:cNvPr name="Freeform 15" id="15" descr="Picture 4"/>
          <p:cNvSpPr/>
          <p:nvPr/>
        </p:nvSpPr>
        <p:spPr>
          <a:xfrm flipH="false" flipV="false" rot="0">
            <a:off x="10155308" y="2131162"/>
            <a:ext cx="7379267" cy="7379083"/>
          </a:xfrm>
          <a:custGeom>
            <a:avLst/>
            <a:gdLst/>
            <a:ahLst/>
            <a:cxnLst/>
            <a:rect r="r" b="b" t="t" l="l"/>
            <a:pathLst>
              <a:path h="7379083" w="7379267">
                <a:moveTo>
                  <a:pt x="0" y="0"/>
                </a:moveTo>
                <a:lnTo>
                  <a:pt x="7379266" y="0"/>
                </a:lnTo>
                <a:lnTo>
                  <a:pt x="7379266" y="7379084"/>
                </a:lnTo>
                <a:lnTo>
                  <a:pt x="0" y="73790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488" t="-1494" r="-6605" b="-214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17024850" cy="869850"/>
            <a:chOff x="0" y="0"/>
            <a:chExt cx="22699800" cy="1159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9800" cy="1159800"/>
            </a:xfrm>
            <a:custGeom>
              <a:avLst/>
              <a:gdLst/>
              <a:ahLst/>
              <a:cxnLst/>
              <a:rect r="r" b="b" t="t" l="l"/>
              <a:pathLst>
                <a:path h="1159800" w="22699800">
                  <a:moveTo>
                    <a:pt x="0" y="0"/>
                  </a:moveTo>
                  <a:lnTo>
                    <a:pt x="22699800" y="0"/>
                  </a:lnTo>
                  <a:lnTo>
                    <a:pt x="22699800" y="1159800"/>
                  </a:lnTo>
                  <a:lnTo>
                    <a:pt x="0" y="115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22699800" cy="1102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Model Refinement and Testing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382207"/>
            <a:ext cx="16321450" cy="632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was refined to improve relevance, fairness, and offline usability, then tested on real-world scenarios and devices.</a:t>
            </a:r>
          </a:p>
          <a:p>
            <a:pPr algn="l" marL="697819" indent="-348910" lvl="1">
              <a:lnSpc>
                <a:spcPts val="3335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Refinement Strategies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Filtered courses with avg. rating &lt; 3.5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institution metadata in TF-IDF to improve similarity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Re-ranked using combined semantic similarity + user ratings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Modularized functions for top_n, min_rating, and sorting balance</a:t>
            </a:r>
          </a:p>
          <a:p>
            <a:pPr algn="l" marL="697819" indent="-348910" lvl="1">
              <a:lnSpc>
                <a:spcPts val="3335"/>
              </a:lnSpc>
              <a:buFont typeface="Arial"/>
              <a:buChar char="•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Testing Highlights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Deployed on low-end Android (2GB RAM)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 time: &lt; 2 seconds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Precision@5: up to 100% | DIR: 0.91 (fairness validated)</a:t>
            </a:r>
          </a:p>
          <a:p>
            <a:pPr algn="l" marL="1383619" indent="-461206" lvl="2">
              <a:lnSpc>
                <a:spcPts val="3335"/>
              </a:lnSpc>
              <a:buFont typeface="Arial"/>
              <a:buChar char="⚬"/>
            </a:pPr>
            <a:r>
              <a:rPr lang="en-US" sz="30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personalization and reduced irrelevant suggestions</a:t>
            </a:r>
          </a:p>
          <a:p>
            <a:pPr algn="l" marL="1383619" indent="-461206" lvl="2">
              <a:lnSpc>
                <a:spcPts val="2610"/>
              </a:lnSpc>
            </a:pPr>
          </a:p>
          <a:p>
            <a:pPr algn="l" marL="343458" indent="-114486" lvl="2">
              <a:lnSpc>
                <a:spcPts val="648"/>
              </a:lnSpc>
            </a:pPr>
            <a:r>
              <a:rPr lang="en-US" sz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3" y="427438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9" y="0"/>
                </a:lnTo>
                <a:lnTo>
                  <a:pt x="1580449" y="780910"/>
                </a:lnTo>
                <a:lnTo>
                  <a:pt x="0" y="78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6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40" y="0"/>
                </a:lnTo>
                <a:lnTo>
                  <a:pt x="1234640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70"/>
                </a:lnTo>
                <a:lnTo>
                  <a:pt x="0" y="1094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506" t="-31606" r="-20416" b="-316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38619" y="1365230"/>
            <a:ext cx="12396607" cy="8662835"/>
          </a:xfrm>
          <a:custGeom>
            <a:avLst/>
            <a:gdLst/>
            <a:ahLst/>
            <a:cxnLst/>
            <a:rect r="r" b="b" t="t" l="l"/>
            <a:pathLst>
              <a:path h="8662835" w="12396607">
                <a:moveTo>
                  <a:pt x="0" y="0"/>
                </a:moveTo>
                <a:lnTo>
                  <a:pt x="12396607" y="0"/>
                </a:lnTo>
                <a:lnTo>
                  <a:pt x="12396607" y="8662834"/>
                </a:lnTo>
                <a:lnTo>
                  <a:pt x="0" y="8662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36" r="0" b="-3036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1001" y="3046722"/>
            <a:ext cx="16072674" cy="2043603"/>
            <a:chOff x="0" y="0"/>
            <a:chExt cx="21430232" cy="2724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30235" cy="2724785"/>
            </a:xfrm>
            <a:custGeom>
              <a:avLst/>
              <a:gdLst/>
              <a:ahLst/>
              <a:cxnLst/>
              <a:rect r="r" b="b" t="t" l="l"/>
              <a:pathLst>
                <a:path h="2724785" w="2143023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898" y="3633645"/>
            <a:ext cx="15858984" cy="869756"/>
            <a:chOff x="0" y="0"/>
            <a:chExt cx="21145312" cy="1159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45312" cy="1159674"/>
            </a:xfrm>
            <a:custGeom>
              <a:avLst/>
              <a:gdLst/>
              <a:ahLst/>
              <a:cxnLst/>
              <a:rect r="r" b="b" t="t" l="l"/>
              <a:pathLst>
                <a:path h="1159674" w="21145312">
                  <a:moveTo>
                    <a:pt x="0" y="0"/>
                  </a:moveTo>
                  <a:lnTo>
                    <a:pt x="21145312" y="0"/>
                  </a:lnTo>
                  <a:lnTo>
                    <a:pt x="21145312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21145312" cy="10834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Results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7309341" cy="869756"/>
            <a:chOff x="0" y="0"/>
            <a:chExt cx="9745788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788" cy="1159674"/>
            </a:xfrm>
            <a:custGeom>
              <a:avLst/>
              <a:gdLst/>
              <a:ahLst/>
              <a:cxnLst/>
              <a:rect r="r" b="b" t="t" l="l"/>
              <a:pathLst>
                <a:path h="1159674" w="9745788">
                  <a:moveTo>
                    <a:pt x="0" y="0"/>
                  </a:moveTo>
                  <a:lnTo>
                    <a:pt x="9745788" y="0"/>
                  </a:lnTo>
                  <a:lnTo>
                    <a:pt x="9745788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788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Evaluation Results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382207"/>
            <a:ext cx="16321573" cy="632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6141" indent="-353070" lvl="1">
              <a:lnSpc>
                <a:spcPts val="3413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Precision@5: 83%–100% (relevant top-5 recommendations)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Similarity Score: &gt; 0.80 across user queries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Disparate Impact Ratio (DIR): 0.91 → fair recommendation balance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 Time: &lt; 2 seconds (on low-end devices)</a:t>
            </a:r>
          </a:p>
          <a:p>
            <a:pPr algn="l" marL="706141" indent="-353070" lvl="1">
              <a:lnSpc>
                <a:spcPts val="3413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Setup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Simulated diverse refugee profiles (age, language, learning goals)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Compared Sentence-BERT vs. TF-IDF fallback performance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Validated offline mode, multilingual support, and bias handling</a:t>
            </a:r>
          </a:p>
          <a:p>
            <a:pPr algn="l" marL="706141" indent="-353070" lvl="1">
              <a:lnSpc>
                <a:spcPts val="3413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Outcome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High-quality, personalized, and inclusive course recommendations</a:t>
            </a:r>
          </a:p>
          <a:p>
            <a:pPr algn="l" marL="1391941" indent="-463980" lvl="2">
              <a:lnSpc>
                <a:spcPts val="3413"/>
              </a:lnSpc>
              <a:buFont typeface="Arial"/>
              <a:buChar char="⚬"/>
            </a:pPr>
            <a:r>
              <a:rPr lang="en-US" sz="309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Ready for deployment in real-world, low-connectivity settings</a:t>
            </a:r>
          </a:p>
          <a:p>
            <a:pPr algn="l" marL="1391941" indent="-463980" lvl="2">
              <a:lnSpc>
                <a:spcPts val="3413"/>
              </a:lnSpc>
            </a:pPr>
          </a:p>
          <a:p>
            <a:pPr algn="l" marL="506260" indent="-168753" lvl="2">
              <a:lnSpc>
                <a:spcPts val="971"/>
              </a:lnSpc>
            </a:pPr>
            <a:r>
              <a:rPr lang="en-US" sz="112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7309341" cy="869756"/>
            <a:chOff x="0" y="0"/>
            <a:chExt cx="9745788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788" cy="1159674"/>
            </a:xfrm>
            <a:custGeom>
              <a:avLst/>
              <a:gdLst/>
              <a:ahLst/>
              <a:cxnLst/>
              <a:rect r="r" b="b" t="t" l="l"/>
              <a:pathLst>
                <a:path h="1159674" w="9745788">
                  <a:moveTo>
                    <a:pt x="0" y="0"/>
                  </a:moveTo>
                  <a:lnTo>
                    <a:pt x="9745788" y="0"/>
                  </a:lnTo>
                  <a:lnTo>
                    <a:pt x="9745788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788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Deployment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382207"/>
            <a:ext cx="16321573" cy="568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system was deployed (though some modifications remain) on low-end devices with offline support and integrated into a lightweight mobile app via a secure API.</a:t>
            </a:r>
          </a:p>
          <a:p>
            <a:pPr algn="l" marL="708787" indent="-354393" lvl="1">
              <a:lnSpc>
                <a:spcPts val="3438"/>
              </a:lnSpc>
              <a:buFont typeface="Arial"/>
              <a:buChar char="•"/>
            </a:pPr>
            <a:r>
              <a:rPr lang="en-US" b="true" sz="311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Platform &amp; Setup</a:t>
            </a:r>
          </a:p>
          <a:p>
            <a:pPr algn="l" marL="1394587" indent="-464862" lvl="2">
              <a:lnSpc>
                <a:spcPts val="3438"/>
              </a:lnSpc>
              <a:buFont typeface="Arial"/>
              <a:buChar char="⚬"/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Deployed on 2GB RAM Android devices using Flask + ONNX + SQLite</a:t>
            </a:r>
          </a:p>
          <a:p>
            <a:pPr algn="l" marL="1394587" indent="-464862" lvl="2">
              <a:lnSpc>
                <a:spcPts val="3438"/>
              </a:lnSpc>
              <a:buFont typeface="Arial"/>
              <a:buChar char="⚬"/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 serialized with </a:t>
            </a:r>
            <a:r>
              <a:rPr lang="en-US" sz="3114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joblib</a:t>
            </a: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3114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onnxruntime</a:t>
            </a: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(total size: ~116 MB)</a:t>
            </a:r>
          </a:p>
          <a:p>
            <a:pPr algn="l" marL="1394587" indent="-464862" lvl="2">
              <a:lnSpc>
                <a:spcPts val="3438"/>
              </a:lnSpc>
              <a:buFont typeface="Arial"/>
              <a:buChar char="⚬"/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Offline-ready with cached course embeddings</a:t>
            </a:r>
          </a:p>
          <a:p>
            <a:pPr algn="l" marL="708787" indent="-354393" lvl="1">
              <a:lnSpc>
                <a:spcPts val="3438"/>
              </a:lnSpc>
              <a:buFont typeface="Arial"/>
              <a:buChar char="•"/>
            </a:pPr>
            <a:r>
              <a:rPr lang="en-US" b="true" sz="311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Security &amp; Privacy</a:t>
            </a:r>
          </a:p>
          <a:p>
            <a:pPr algn="l" marL="1394587" indent="-464862" lvl="2">
              <a:lnSpc>
                <a:spcPts val="3438"/>
              </a:lnSpc>
              <a:buFont typeface="Arial"/>
              <a:buChar char="⚬"/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key authentication + AES-256 encryption</a:t>
            </a:r>
          </a:p>
          <a:p>
            <a:pPr algn="l" marL="1394587" indent="-464862" lvl="2">
              <a:lnSpc>
                <a:spcPts val="3438"/>
              </a:lnSpc>
              <a:buFont typeface="Arial"/>
              <a:buChar char="⚬"/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Anonymized refugee data (no names/IDs)</a:t>
            </a:r>
          </a:p>
          <a:p>
            <a:pPr algn="l" marL="1394587" indent="-464862" lvl="2">
              <a:lnSpc>
                <a:spcPts val="3438"/>
              </a:lnSpc>
              <a:buFont typeface="Arial"/>
              <a:buChar char="⚬"/>
            </a:pPr>
            <a:r>
              <a:rPr lang="en-US" sz="311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Role-based access and read-only DB configuration</a:t>
            </a:r>
          </a:p>
          <a:p>
            <a:pPr algn="l" marL="184691" indent="-61564" lvl="2">
              <a:lnSpc>
                <a:spcPts val="455"/>
              </a:lnSpc>
            </a:pPr>
          </a:p>
          <a:p>
            <a:pPr algn="l" marL="1394587" indent="-464862" lvl="2">
              <a:lnSpc>
                <a:spcPts val="3438"/>
              </a:lnSpc>
            </a:pPr>
          </a:p>
          <a:p>
            <a:pPr algn="l" marL="1394587" indent="-464862" lvl="2">
              <a:lnSpc>
                <a:spcPts val="3438"/>
              </a:lnSpc>
            </a:pPr>
          </a:p>
          <a:p>
            <a:pPr algn="l" marL="1394587" indent="-464862" lvl="2">
              <a:lnSpc>
                <a:spcPts val="2691"/>
              </a:lnSpc>
            </a:pPr>
          </a:p>
          <a:p>
            <a:pPr algn="l" marL="335802" indent="-111934" lvl="2">
              <a:lnSpc>
                <a:spcPts val="648"/>
              </a:lnSpc>
            </a:pPr>
            <a:r>
              <a:rPr lang="en-US" sz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9416" y="2932702"/>
            <a:ext cx="15049300" cy="628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946" indent="-356473" lvl="1">
              <a:lnSpc>
                <a:spcPts val="4347"/>
              </a:lnSpc>
              <a:buFont typeface="Arial"/>
              <a:buChar char="•"/>
            </a:pPr>
            <a:r>
              <a:rPr lang="en-US" b="true" sz="31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system Integration</a:t>
            </a:r>
          </a:p>
          <a:p>
            <a:pPr algn="l" marL="1398746" indent="-466249" lvl="2">
              <a:lnSpc>
                <a:spcPts val="4347"/>
              </a:lnSpc>
              <a:buFont typeface="Arial"/>
              <a:buChar char="⚬"/>
            </a:pP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RESTful API (</a:t>
            </a:r>
            <a:r>
              <a:rPr lang="en-US" sz="315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/predict</a:t>
            </a: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15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/health</a:t>
            </a: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connected to React Native frontend</a:t>
            </a:r>
          </a:p>
          <a:p>
            <a:pPr algn="l" marL="1398746" indent="-466249" lvl="2">
              <a:lnSpc>
                <a:spcPts val="4347"/>
              </a:lnSpc>
              <a:buFont typeface="Arial"/>
              <a:buChar char="⚬"/>
            </a:pP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user query + profile → Output: top 5 course recommendations</a:t>
            </a:r>
          </a:p>
          <a:p>
            <a:pPr algn="l" marL="1398746" indent="-466249" lvl="2">
              <a:lnSpc>
                <a:spcPts val="4347"/>
              </a:lnSpc>
            </a:pP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Fallback logic: TF-IDF used if SBERT fails</a:t>
            </a:r>
          </a:p>
          <a:p>
            <a:pPr algn="l" marL="712946" indent="-356473" lvl="1">
              <a:lnSpc>
                <a:spcPts val="4347"/>
              </a:lnSpc>
              <a:buFont typeface="Arial"/>
              <a:buChar char="•"/>
            </a:pPr>
            <a:r>
              <a:rPr lang="en-US" b="true" sz="31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Deployment Results</a:t>
            </a:r>
          </a:p>
          <a:p>
            <a:pPr algn="l" marL="1398746" indent="-466249" lvl="2">
              <a:lnSpc>
                <a:spcPts val="4347"/>
              </a:lnSpc>
              <a:buFont typeface="Arial"/>
              <a:buChar char="⚬"/>
            </a:pP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Inference time: &lt; 2 seconds</a:t>
            </a:r>
          </a:p>
          <a:p>
            <a:pPr algn="l" marL="1398746" indent="-466249" lvl="2">
              <a:lnSpc>
                <a:spcPts val="4347"/>
              </a:lnSpc>
              <a:buFont typeface="Arial"/>
              <a:buChar char="⚬"/>
            </a:pP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95% offline uptime</a:t>
            </a:r>
          </a:p>
          <a:p>
            <a:pPr algn="l" marL="1398746" indent="-466249" lvl="2">
              <a:lnSpc>
                <a:spcPts val="4347"/>
              </a:lnSpc>
              <a:buFont typeface="Arial"/>
              <a:buChar char="⚬"/>
            </a:pPr>
            <a:r>
              <a:rPr lang="en-US" sz="3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Successfully tested multilingual, bias-mitigated, and scalable outputs</a:t>
            </a:r>
          </a:p>
          <a:p>
            <a:pPr algn="l" marL="1398746" indent="-466249" lvl="2">
              <a:lnSpc>
                <a:spcPts val="4347"/>
              </a:lnSpc>
            </a:pPr>
          </a:p>
          <a:p>
            <a:pPr algn="l" marL="1398746" indent="-466249" lvl="2">
              <a:lnSpc>
                <a:spcPts val="3402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7309341" cy="869756"/>
            <a:chOff x="0" y="0"/>
            <a:chExt cx="9745788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788" cy="1159674"/>
            </a:xfrm>
            <a:custGeom>
              <a:avLst/>
              <a:gdLst/>
              <a:ahLst/>
              <a:cxnLst/>
              <a:rect r="r" b="b" t="t" l="l"/>
              <a:pathLst>
                <a:path h="1159674" w="9745788">
                  <a:moveTo>
                    <a:pt x="0" y="0"/>
                  </a:moveTo>
                  <a:lnTo>
                    <a:pt x="9745788" y="0"/>
                  </a:lnTo>
                  <a:lnTo>
                    <a:pt x="9745788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788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Future Work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391732"/>
            <a:ext cx="16321573" cy="631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482" indent="-352241" lvl="1">
              <a:lnSpc>
                <a:spcPts val="3398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Dataset</a:t>
            </a:r>
          </a:p>
          <a:p>
            <a:pPr algn="l" marL="704482" indent="-352241" lvl="1">
              <a:lnSpc>
                <a:spcPts val="3398"/>
              </a:lnSpc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Incorporate more diverse refugee profiles and courses to improve model generalization.</a:t>
            </a:r>
          </a:p>
          <a:p>
            <a:pPr algn="l" marL="704482" indent="-352241" lvl="1">
              <a:lnSpc>
                <a:spcPts val="3398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 Multilingual Support</a:t>
            </a:r>
          </a:p>
          <a:p>
            <a:pPr algn="l" marL="704482" indent="-352241" lvl="1">
              <a:lnSpc>
                <a:spcPts val="3398"/>
              </a:lnSpc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Integrate more languages in NLP models for broader accessibility.</a:t>
            </a:r>
          </a:p>
          <a:p>
            <a:pPr algn="l" marL="704482" indent="-352241" lvl="1">
              <a:lnSpc>
                <a:spcPts val="3398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Recommendation System</a:t>
            </a:r>
          </a:p>
          <a:p>
            <a:pPr algn="l" marL="704482" indent="-352241" lvl="1">
              <a:lnSpc>
                <a:spcPts val="3398"/>
              </a:lnSpc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 a live platform with continuous learning and user feedback.</a:t>
            </a:r>
          </a:p>
          <a:p>
            <a:pPr algn="l" marL="704482" indent="-352241" lvl="1">
              <a:lnSpc>
                <a:spcPts val="3398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Mitigation</a:t>
            </a:r>
          </a:p>
          <a:p>
            <a:pPr algn="l" marL="704482" indent="-352241" lvl="1">
              <a:lnSpc>
                <a:spcPts val="3398"/>
              </a:lnSpc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Implement advanced fairness-aware algorithms to reduce recommendation bias.</a:t>
            </a:r>
          </a:p>
          <a:p>
            <a:pPr algn="l" marL="704482" indent="-352241" lvl="1">
              <a:lnSpc>
                <a:spcPts val="3398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Offline Accessibility</a:t>
            </a:r>
          </a:p>
          <a:p>
            <a:pPr algn="l" marL="704482" indent="-352241" lvl="1">
              <a:lnSpc>
                <a:spcPts val="3398"/>
              </a:lnSpc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Optimize model and app to work with limited or no internet connectivity.</a:t>
            </a:r>
          </a:p>
          <a:p>
            <a:pPr algn="l" marL="704482" indent="-352241" lvl="1">
              <a:lnSpc>
                <a:spcPts val="3398"/>
              </a:lnSpc>
              <a:buFont typeface="Arial"/>
              <a:buChar char="•"/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 Improvement</a:t>
            </a:r>
          </a:p>
          <a:p>
            <a:pPr algn="l" marL="704482" indent="-352241" lvl="1">
              <a:lnSpc>
                <a:spcPts val="3398"/>
              </a:lnSpc>
            </a:pPr>
            <a:r>
              <a:rPr lang="en-US" sz="307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 an intuitive front-end for easier interaction and personalization.</a:t>
            </a:r>
          </a:p>
          <a:p>
            <a:pPr algn="l" marL="704482" indent="-352241" lvl="1">
              <a:lnSpc>
                <a:spcPts val="3398"/>
              </a:lnSpc>
            </a:pPr>
          </a:p>
          <a:p>
            <a:pPr algn="l" marL="704482" indent="-352241" lvl="1">
              <a:lnSpc>
                <a:spcPts val="3398"/>
              </a:lnSpc>
            </a:pPr>
          </a:p>
          <a:p>
            <a:pPr algn="l" marL="704482" indent="-352241" lvl="1">
              <a:lnSpc>
                <a:spcPts val="3398"/>
              </a:lnSpc>
            </a:pPr>
          </a:p>
          <a:p>
            <a:pPr algn="l" marL="704482" indent="-352241" lvl="1">
              <a:lnSpc>
                <a:spcPts val="3398"/>
              </a:lnSpc>
            </a:pPr>
          </a:p>
          <a:p>
            <a:pPr algn="l" marL="171657" indent="-85829" lvl="1">
              <a:lnSpc>
                <a:spcPts val="648"/>
              </a:lnSpc>
            </a:pPr>
            <a:r>
              <a:rPr lang="en-US" sz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7309341" cy="869756"/>
            <a:chOff x="0" y="0"/>
            <a:chExt cx="9745788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788" cy="1159674"/>
            </a:xfrm>
            <a:custGeom>
              <a:avLst/>
              <a:gdLst/>
              <a:ahLst/>
              <a:cxnLst/>
              <a:rect r="r" b="b" t="t" l="l"/>
              <a:pathLst>
                <a:path h="1159674" w="9745788">
                  <a:moveTo>
                    <a:pt x="0" y="0"/>
                  </a:moveTo>
                  <a:lnTo>
                    <a:pt x="9745788" y="0"/>
                  </a:lnTo>
                  <a:lnTo>
                    <a:pt x="9745788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788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References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382207"/>
            <a:ext cx="16321573" cy="632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396" indent="-385198" lvl="1">
              <a:lnSpc>
                <a:spcPts val="3838"/>
              </a:lnSpc>
              <a:buFont typeface="Arial"/>
              <a:buChar char="•"/>
            </a:pP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Ricci, F., Rokach, L., &amp; Shapira, B. (2015). </a:t>
            </a:r>
            <a:r>
              <a:rPr lang="en-US" sz="3476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Recommender Systems Handbook</a:t>
            </a: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Springer.</a:t>
            </a:r>
          </a:p>
          <a:p>
            <a:pPr algn="l" marL="751346" indent="-375673" lvl="1">
              <a:lnSpc>
                <a:spcPts val="3838"/>
              </a:lnSpc>
              <a:buFont typeface="Arial"/>
              <a:buChar char="•"/>
            </a:pP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Reimers, N., &amp; Gurevych, I. (2019). Sentence-BERT: Sentence Embeddings using Siamese BERT-Networks. </a:t>
            </a:r>
            <a:r>
              <a:rPr lang="en-US" sz="3476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EMNLP</a:t>
            </a: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751346" indent="-375673" lvl="1">
              <a:lnSpc>
                <a:spcPts val="3838"/>
              </a:lnSpc>
              <a:buFont typeface="Arial"/>
              <a:buChar char="•"/>
            </a:pP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Koren, Y., Bell, R., &amp; Volinsky, C. (2009). Matrix Factorization Techniques for Recommender Systems. </a:t>
            </a:r>
            <a:r>
              <a:rPr lang="en-US" sz="3476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IEEE Computer</a:t>
            </a: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751346" indent="-375673" lvl="1">
              <a:lnSpc>
                <a:spcPts val="3838"/>
              </a:lnSpc>
              <a:buFont typeface="Arial"/>
              <a:buChar char="•"/>
            </a:pP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United Nations. (2015). </a:t>
            </a:r>
            <a:r>
              <a:rPr lang="en-US" sz="3476" i="true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Sustainable Development Goals</a:t>
            </a:r>
            <a:r>
              <a:rPr lang="en-US" sz="34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3476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8" tooltip="https://sdgs.un.org/goals"/>
              </a:rPr>
              <a:t> https://sdgs.un.org/goals</a:t>
            </a:r>
          </a:p>
          <a:p>
            <a:pPr algn="l" marL="751346" indent="-375673" lvl="1">
              <a:lnSpc>
                <a:spcPts val="3838"/>
              </a:lnSpc>
            </a:pPr>
          </a:p>
          <a:p>
            <a:pPr algn="l" marL="686519" indent="-343259" lvl="1">
              <a:lnSpc>
                <a:spcPts val="3507"/>
              </a:lnSpc>
            </a:pPr>
          </a:p>
          <a:p>
            <a:pPr algn="l" marL="751346" indent="-375673" lvl="1">
              <a:lnSpc>
                <a:spcPts val="3838"/>
              </a:lnSpc>
            </a:pPr>
          </a:p>
          <a:p>
            <a:pPr algn="l" marL="751346" indent="-375673" lvl="1">
              <a:lnSpc>
                <a:spcPts val="3838"/>
              </a:lnSpc>
            </a:pPr>
          </a:p>
          <a:p>
            <a:pPr algn="l" marL="751346" indent="-375673" lvl="1">
              <a:lnSpc>
                <a:spcPts val="3838"/>
              </a:lnSpc>
            </a:pPr>
          </a:p>
          <a:p>
            <a:pPr algn="l" marL="751346" indent="-375673" lvl="1">
              <a:lnSpc>
                <a:spcPts val="3004"/>
              </a:lnSpc>
            </a:pPr>
          </a:p>
          <a:p>
            <a:pPr algn="l" marL="751346" indent="-375673" lvl="1">
              <a:lnSpc>
                <a:spcPts val="3004"/>
              </a:lnSpc>
            </a:pPr>
          </a:p>
          <a:p>
            <a:pPr algn="l" marL="162068" indent="-81034" lvl="1">
              <a:lnSpc>
                <a:spcPts val="648"/>
              </a:lnSpc>
            </a:pPr>
            <a:r>
              <a:rPr lang="en-US" sz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50" y="2015018"/>
            <a:ext cx="18323301" cy="8297255"/>
            <a:chOff x="0" y="0"/>
            <a:chExt cx="24431068" cy="11063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31117" cy="11062970"/>
            </a:xfrm>
            <a:custGeom>
              <a:avLst/>
              <a:gdLst/>
              <a:ahLst/>
              <a:cxnLst/>
              <a:rect r="r" b="b" t="t" l="l"/>
              <a:pathLst>
                <a:path h="11062970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11062970"/>
                  </a:lnTo>
                  <a:lnTo>
                    <a:pt x="0" y="11062970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sp>
        <p:nvSpPr>
          <p:cNvPr name="Freeform 4" id="4" descr="Picture 7"/>
          <p:cNvSpPr/>
          <p:nvPr/>
        </p:nvSpPr>
        <p:spPr>
          <a:xfrm flipH="false" flipV="false" rot="0">
            <a:off x="15136998" y="581919"/>
            <a:ext cx="1758517" cy="858856"/>
          </a:xfrm>
          <a:custGeom>
            <a:avLst/>
            <a:gdLst/>
            <a:ahLst/>
            <a:cxnLst/>
            <a:rect r="r" b="b" t="t" l="l"/>
            <a:pathLst>
              <a:path h="858856" w="1758517">
                <a:moveTo>
                  <a:pt x="0" y="0"/>
                </a:moveTo>
                <a:lnTo>
                  <a:pt x="1758518" y="0"/>
                </a:lnTo>
                <a:lnTo>
                  <a:pt x="1758518" y="858857"/>
                </a:lnTo>
                <a:lnTo>
                  <a:pt x="0" y="85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 descr="Picture 9"/>
          <p:cNvSpPr/>
          <p:nvPr/>
        </p:nvSpPr>
        <p:spPr>
          <a:xfrm flipH="false" flipV="false" rot="0">
            <a:off x="13455189" y="443715"/>
            <a:ext cx="1439161" cy="1100682"/>
          </a:xfrm>
          <a:custGeom>
            <a:avLst/>
            <a:gdLst/>
            <a:ahLst/>
            <a:cxnLst/>
            <a:rect r="r" b="b" t="t" l="l"/>
            <a:pathLst>
              <a:path h="1100682" w="1439161">
                <a:moveTo>
                  <a:pt x="0" y="0"/>
                </a:moveTo>
                <a:lnTo>
                  <a:pt x="1439161" y="0"/>
                </a:lnTo>
                <a:lnTo>
                  <a:pt x="1439161" y="1100682"/>
                </a:lnTo>
                <a:lnTo>
                  <a:pt x="0" y="1100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6"/>
            </a:stretch>
          </a:blipFill>
        </p:spPr>
      </p:sp>
      <p:sp>
        <p:nvSpPr>
          <p:cNvPr name="Freeform 6" id="6" descr="pasted-movie.png"/>
          <p:cNvSpPr/>
          <p:nvPr/>
        </p:nvSpPr>
        <p:spPr>
          <a:xfrm flipH="false" flipV="false" rot="0">
            <a:off x="17211117" y="155930"/>
            <a:ext cx="789004" cy="1597980"/>
          </a:xfrm>
          <a:custGeom>
            <a:avLst/>
            <a:gdLst/>
            <a:ahLst/>
            <a:cxnLst/>
            <a:rect r="r" b="b" t="t" l="l"/>
            <a:pathLst>
              <a:path h="1597980" w="789004">
                <a:moveTo>
                  <a:pt x="0" y="0"/>
                </a:moveTo>
                <a:lnTo>
                  <a:pt x="789005" y="0"/>
                </a:lnTo>
                <a:lnTo>
                  <a:pt x="789005" y="1597979"/>
                </a:lnTo>
                <a:lnTo>
                  <a:pt x="0" y="1597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asted-movie.png"/>
          <p:cNvSpPr/>
          <p:nvPr/>
        </p:nvSpPr>
        <p:spPr>
          <a:xfrm flipH="false" flipV="false" rot="0">
            <a:off x="11952846" y="376518"/>
            <a:ext cx="1361339" cy="1156553"/>
          </a:xfrm>
          <a:custGeom>
            <a:avLst/>
            <a:gdLst/>
            <a:ahLst/>
            <a:cxnLst/>
            <a:rect r="r" b="b" t="t" l="l"/>
            <a:pathLst>
              <a:path h="1156553" w="1361339">
                <a:moveTo>
                  <a:pt x="0" y="0"/>
                </a:moveTo>
                <a:lnTo>
                  <a:pt x="1361339" y="0"/>
                </a:lnTo>
                <a:lnTo>
                  <a:pt x="1361339" y="1156553"/>
                </a:lnTo>
                <a:lnTo>
                  <a:pt x="0" y="1156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30" t="-31606" r="-19330" b="-31607"/>
            </a:stretch>
          </a:blipFill>
        </p:spPr>
      </p:sp>
      <p:sp>
        <p:nvSpPr>
          <p:cNvPr name="Freeform 8" id="8" descr="Image"/>
          <p:cNvSpPr/>
          <p:nvPr/>
        </p:nvSpPr>
        <p:spPr>
          <a:xfrm flipH="false" flipV="false" rot="0">
            <a:off x="11771556" y="3532906"/>
            <a:ext cx="4378568" cy="4255636"/>
          </a:xfrm>
          <a:custGeom>
            <a:avLst/>
            <a:gdLst/>
            <a:ahLst/>
            <a:cxnLst/>
            <a:rect r="r" b="b" t="t" l="l"/>
            <a:pathLst>
              <a:path h="4255636" w="4378568">
                <a:moveTo>
                  <a:pt x="0" y="0"/>
                </a:moveTo>
                <a:lnTo>
                  <a:pt x="4378568" y="0"/>
                </a:lnTo>
                <a:lnTo>
                  <a:pt x="4378568" y="4255637"/>
                </a:lnTo>
                <a:lnTo>
                  <a:pt x="0" y="425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19572" y="3574966"/>
            <a:ext cx="6422996" cy="486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 spc="48">
                <a:solidFill>
                  <a:srgbClr val="FFFFFF"/>
                </a:solidFill>
                <a:latin typeface="Merriweather Sans Bold"/>
                <a:ea typeface="Merriweather Sans Bold"/>
                <a:cs typeface="Merriweather Sans Bold"/>
                <a:sym typeface="Merriweather Sans Bold"/>
              </a:rPr>
              <a:t>Thank you!</a:t>
            </a:r>
          </a:p>
        </p:txBody>
      </p:sp>
      <p:sp>
        <p:nvSpPr>
          <p:cNvPr name="Freeform 10" id="10" descr="Image"/>
          <p:cNvSpPr/>
          <p:nvPr/>
        </p:nvSpPr>
        <p:spPr>
          <a:xfrm flipH="false" flipV="false" rot="0">
            <a:off x="-905502" y="971549"/>
            <a:ext cx="7522696" cy="10536002"/>
          </a:xfrm>
          <a:custGeom>
            <a:avLst/>
            <a:gdLst/>
            <a:ahLst/>
            <a:cxnLst/>
            <a:rect r="r" b="b" t="t" l="l"/>
            <a:pathLst>
              <a:path h="10536002" w="7522696">
                <a:moveTo>
                  <a:pt x="0" y="0"/>
                </a:moveTo>
                <a:lnTo>
                  <a:pt x="7522696" y="0"/>
                </a:lnTo>
                <a:lnTo>
                  <a:pt x="7522696" y="10536001"/>
                </a:lnTo>
                <a:lnTo>
                  <a:pt x="0" y="10536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1001" y="3046722"/>
            <a:ext cx="16072674" cy="2043603"/>
            <a:chOff x="0" y="0"/>
            <a:chExt cx="21430232" cy="2724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30235" cy="2724785"/>
            </a:xfrm>
            <a:custGeom>
              <a:avLst/>
              <a:gdLst/>
              <a:ahLst/>
              <a:cxnLst/>
              <a:rect r="r" b="b" t="t" l="l"/>
              <a:pathLst>
                <a:path h="2724785" w="2143023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898" y="3633645"/>
            <a:ext cx="15858984" cy="869756"/>
            <a:chOff x="0" y="0"/>
            <a:chExt cx="21145312" cy="1159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45312" cy="1159674"/>
            </a:xfrm>
            <a:custGeom>
              <a:avLst/>
              <a:gdLst/>
              <a:ahLst/>
              <a:cxnLst/>
              <a:rect r="r" b="b" t="t" l="l"/>
              <a:pathLst>
                <a:path h="1159674" w="21145312">
                  <a:moveTo>
                    <a:pt x="0" y="0"/>
                  </a:moveTo>
                  <a:lnTo>
                    <a:pt x="21145312" y="0"/>
                  </a:lnTo>
                  <a:lnTo>
                    <a:pt x="21145312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21145312" cy="10834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Concept note and Implementation Plan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032431"/>
            <a:ext cx="7309350" cy="869850"/>
            <a:chOff x="0" y="0"/>
            <a:chExt cx="9745800" cy="1159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800" cy="1159800"/>
            </a:xfrm>
            <a:custGeom>
              <a:avLst/>
              <a:gdLst/>
              <a:ahLst/>
              <a:cxnLst/>
              <a:rect r="r" b="b" t="t" l="l"/>
              <a:pathLst>
                <a:path h="1159800" w="9745800">
                  <a:moveTo>
                    <a:pt x="0" y="0"/>
                  </a:moveTo>
                  <a:lnTo>
                    <a:pt x="9745800" y="0"/>
                  </a:lnTo>
                  <a:lnTo>
                    <a:pt x="9745800" y="1159800"/>
                  </a:lnTo>
                  <a:lnTo>
                    <a:pt x="0" y="115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800" cy="11026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Background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43685" y="2747875"/>
            <a:ext cx="16645090" cy="708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276" indent="-367138" lvl="1">
              <a:lnSpc>
                <a:spcPts val="5407"/>
              </a:lnSpc>
              <a:buFont typeface="Arial"/>
              <a:buChar char="•"/>
            </a:pPr>
            <a:r>
              <a:rPr lang="en-US" sz="34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110 million refugees and displaced persons globally face significant educational disruption (UNHCR, 2024)</a:t>
            </a:r>
          </a:p>
          <a:p>
            <a:pPr algn="l" marL="733952" indent="-366976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than 6% of refugees access higher education due to language barriers, instability, and lack of resources</a:t>
            </a:r>
          </a:p>
          <a:p>
            <a:pPr algn="l" marL="724479" indent="-362240" lvl="1">
              <a:lnSpc>
                <a:spcPts val="5335"/>
              </a:lnSpc>
              <a:buFont typeface="Arial"/>
              <a:buChar char="•"/>
            </a:pPr>
            <a:r>
              <a:rPr lang="en-US" sz="33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platforms like Coursera and Khan Academy are not personalized and require stable internet access</a:t>
            </a:r>
          </a:p>
          <a:p>
            <a:pPr algn="l" marL="724479" indent="-362240" lvl="1">
              <a:lnSpc>
                <a:spcPts val="5335"/>
              </a:lnSpc>
              <a:buFont typeface="Arial"/>
              <a:buChar char="•"/>
            </a:pPr>
            <a:r>
              <a:rPr lang="en-US" sz="33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systems fail to address linguistic, cultural, and technological needs unique to refugee populations</a:t>
            </a:r>
          </a:p>
          <a:p>
            <a:pPr algn="l" marL="765527" indent="-382764" lvl="1">
              <a:lnSpc>
                <a:spcPts val="5637"/>
              </a:lnSpc>
              <a:buFont typeface="Arial"/>
              <a:buChar char="•"/>
            </a:pPr>
            <a:r>
              <a:rPr lang="en-US" sz="35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and online education platforms offer potential, but need adaptation for fairness, accessibility, and offline use</a:t>
            </a:r>
          </a:p>
          <a:p>
            <a:pPr algn="l" marL="140335" indent="-70168" lvl="1">
              <a:lnSpc>
                <a:spcPts val="1033"/>
              </a:lnSpc>
              <a:buFont typeface="Arial"/>
              <a:buChar char="•"/>
            </a:pPr>
            <a:r>
              <a:rPr lang="en-US" sz="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7309341" cy="869756"/>
            <a:chOff x="0" y="0"/>
            <a:chExt cx="9745788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788" cy="1159674"/>
            </a:xfrm>
            <a:custGeom>
              <a:avLst/>
              <a:gdLst/>
              <a:ahLst/>
              <a:cxnLst/>
              <a:rect r="r" b="b" t="t" l="l"/>
              <a:pathLst>
                <a:path h="1159674" w="9745788">
                  <a:moveTo>
                    <a:pt x="0" y="0"/>
                  </a:moveTo>
                  <a:lnTo>
                    <a:pt x="9745788" y="0"/>
                  </a:lnTo>
                  <a:lnTo>
                    <a:pt x="9745788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788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Objectives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286957"/>
            <a:ext cx="16321573" cy="632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hybrid AI recommender system using Collaborative Filtering and NLP (Sentence-BERT)</a:t>
            </a:r>
          </a:p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refugees with free online courses (e.g., Coursera, Khan Academy) tailored to their background and goals</a:t>
            </a:r>
          </a:p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offline access for learners in low-connectivity or no-internet environments</a:t>
            </a:r>
          </a:p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Mitigate bias (e.g., gender/language) using AIF360 to ensure equitable recommendations</a:t>
            </a:r>
          </a:p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multilingual user input and content, including Arabic, French, and English</a:t>
            </a:r>
          </a:p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course completion rates by 30% among refugee learners through personalized pathways</a:t>
            </a:r>
          </a:p>
          <a:p>
            <a:pPr algn="l" marL="705273" indent="-35263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Respect user privacy and ensure ethical, inclusive design</a:t>
            </a:r>
          </a:p>
          <a:p>
            <a:pPr algn="l" marL="705174" indent="-352587" lvl="1">
              <a:lnSpc>
                <a:spcPts val="4411"/>
              </a:lnSpc>
              <a:buFont typeface="Arial"/>
              <a:buChar char="•"/>
            </a:pPr>
            <a:r>
              <a:rPr lang="en-US" sz="30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 with SDGs 4, 8, and 10 by improving educational access, employability, and equity</a:t>
            </a:r>
          </a:p>
          <a:p>
            <a:pPr algn="l" marL="171474" indent="-85737" lvl="1">
              <a:lnSpc>
                <a:spcPts val="1072"/>
              </a:lnSpc>
            </a:pPr>
            <a:r>
              <a:rPr lang="en-US" sz="7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5" y="1990126"/>
            <a:ext cx="7309350" cy="912150"/>
            <a:chOff x="0" y="0"/>
            <a:chExt cx="9745800" cy="1216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800" cy="1216200"/>
            </a:xfrm>
            <a:custGeom>
              <a:avLst/>
              <a:gdLst/>
              <a:ahLst/>
              <a:cxnLst/>
              <a:rect r="r" b="b" t="t" l="l"/>
              <a:pathLst>
                <a:path h="1216200" w="9745800">
                  <a:moveTo>
                    <a:pt x="0" y="0"/>
                  </a:moveTo>
                  <a:lnTo>
                    <a:pt x="9745800" y="0"/>
                  </a:lnTo>
                  <a:lnTo>
                    <a:pt x="9745800" y="1216200"/>
                  </a:lnTo>
                  <a:lnTo>
                    <a:pt x="0" y="1216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800" cy="11590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SDG Relation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27963" y="2902275"/>
            <a:ext cx="8297100" cy="6635285"/>
            <a:chOff x="0" y="0"/>
            <a:chExt cx="11062800" cy="8847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62800" cy="8847046"/>
            </a:xfrm>
            <a:custGeom>
              <a:avLst/>
              <a:gdLst/>
              <a:ahLst/>
              <a:cxnLst/>
              <a:rect r="r" b="b" t="t" l="l"/>
              <a:pathLst>
                <a:path h="8847046" w="11062800">
                  <a:moveTo>
                    <a:pt x="0" y="0"/>
                  </a:moveTo>
                  <a:lnTo>
                    <a:pt x="11062800" y="0"/>
                  </a:lnTo>
                  <a:lnTo>
                    <a:pt x="11062800" y="8847046"/>
                  </a:lnTo>
                  <a:lnTo>
                    <a:pt x="0" y="8847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1062800" cy="8856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14"/>
                </a:lnSpc>
              </a:pPr>
              <a:r>
                <a:rPr lang="en-US" b="true" sz="3214" spc="16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SDG 4 – Quality Education</a:t>
              </a:r>
            </a:p>
            <a:p>
              <a:pPr algn="l">
                <a:lnSpc>
                  <a:spcPts val="3214"/>
                </a:lnSpc>
              </a:pPr>
              <a:r>
                <a:rPr lang="en-US" sz="3214" spc="1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Personalized learning for refugees through accessible and inclusive AI tools</a:t>
              </a:r>
            </a:p>
            <a:p>
              <a:pPr algn="l">
                <a:lnSpc>
                  <a:spcPts val="3214"/>
                </a:lnSpc>
              </a:pPr>
            </a:p>
            <a:p>
              <a:pPr algn="l">
                <a:lnSpc>
                  <a:spcPts val="3214"/>
                </a:lnSpc>
              </a:pPr>
              <a:r>
                <a:rPr lang="en-US" b="true" sz="3214" spc="16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SDG 10 – Reduced Inequalities</a:t>
              </a:r>
            </a:p>
            <a:p>
              <a:pPr algn="l">
                <a:lnSpc>
                  <a:spcPts val="3214"/>
                </a:lnSpc>
              </a:pPr>
              <a:r>
                <a:rPr lang="en-US" sz="3214" spc="1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Breaks educational barriers in low-resource, multilingual, and displaced communities</a:t>
              </a:r>
            </a:p>
            <a:p>
              <a:pPr algn="l">
                <a:lnSpc>
                  <a:spcPts val="3214"/>
                </a:lnSpc>
              </a:pPr>
            </a:p>
            <a:p>
              <a:pPr algn="l">
                <a:lnSpc>
                  <a:spcPts val="3214"/>
                </a:lnSpc>
              </a:pPr>
              <a:r>
                <a:rPr lang="en-US" b="true" sz="3214" spc="16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SDG 8 – Decent Work</a:t>
              </a:r>
            </a:p>
            <a:p>
              <a:pPr algn="l">
                <a:lnSpc>
                  <a:spcPts val="3214"/>
                </a:lnSpc>
              </a:pPr>
              <a:r>
                <a:rPr lang="en-US" sz="3214" spc="1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Connects learners to skill-building opportunities for better job prospects</a:t>
              </a:r>
            </a:p>
            <a:p>
              <a:pPr algn="l">
                <a:lnSpc>
                  <a:spcPts val="3214"/>
                </a:lnSpc>
              </a:pPr>
            </a:p>
            <a:p>
              <a:pPr algn="l">
                <a:lnSpc>
                  <a:spcPts val="3214"/>
                </a:lnSpc>
              </a:pPr>
              <a:r>
                <a:rPr lang="en-US" sz="3214" spc="16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Real-world impact through ethical, scalable, offline-first AI</a:t>
              </a:r>
            </a:p>
            <a:p>
              <a:pPr algn="l">
                <a:lnSpc>
                  <a:spcPts val="3214"/>
                </a:lnSpc>
              </a:pPr>
            </a:p>
            <a:p>
              <a:pPr algn="l">
                <a:lnSpc>
                  <a:spcPts val="3214"/>
                </a:lnSpc>
              </a:pPr>
            </a:p>
            <a:p>
              <a:pPr algn="l">
                <a:lnSpc>
                  <a:spcPts val="900"/>
                </a:lnSpc>
              </a:pPr>
              <a:r>
                <a:rPr lang="en-US" sz="900" spc="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Lorem ipsum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61690" y="4727834"/>
            <a:ext cx="6111092" cy="573045"/>
            <a:chOff x="0" y="0"/>
            <a:chExt cx="8148122" cy="7640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8122666" cy="738632"/>
            </a:xfrm>
            <a:custGeom>
              <a:avLst/>
              <a:gdLst/>
              <a:ahLst/>
              <a:cxnLst/>
              <a:rect r="r" b="b" t="t" l="l"/>
              <a:pathLst>
                <a:path h="738632" w="8122666">
                  <a:moveTo>
                    <a:pt x="0" y="0"/>
                  </a:moveTo>
                  <a:lnTo>
                    <a:pt x="8122666" y="0"/>
                  </a:lnTo>
                  <a:lnTo>
                    <a:pt x="8122666" y="738632"/>
                  </a:lnTo>
                  <a:lnTo>
                    <a:pt x="0" y="7386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48066" cy="764032"/>
            </a:xfrm>
            <a:custGeom>
              <a:avLst/>
              <a:gdLst/>
              <a:ahLst/>
              <a:cxnLst/>
              <a:rect r="r" b="b" t="t" l="l"/>
              <a:pathLst>
                <a:path h="764032" w="8148066">
                  <a:moveTo>
                    <a:pt x="12700" y="0"/>
                  </a:moveTo>
                  <a:lnTo>
                    <a:pt x="8135366" y="0"/>
                  </a:lnTo>
                  <a:cubicBezTo>
                    <a:pt x="8142351" y="0"/>
                    <a:pt x="8148066" y="5715"/>
                    <a:pt x="8148066" y="12700"/>
                  </a:cubicBezTo>
                  <a:lnTo>
                    <a:pt x="8148066" y="751332"/>
                  </a:lnTo>
                  <a:cubicBezTo>
                    <a:pt x="8148066" y="758317"/>
                    <a:pt x="8142351" y="764032"/>
                    <a:pt x="8135366" y="764032"/>
                  </a:cubicBezTo>
                  <a:lnTo>
                    <a:pt x="12700" y="764032"/>
                  </a:lnTo>
                  <a:cubicBezTo>
                    <a:pt x="5715" y="764032"/>
                    <a:pt x="0" y="758317"/>
                    <a:pt x="0" y="75133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751332"/>
                  </a:lnTo>
                  <a:lnTo>
                    <a:pt x="12700" y="751332"/>
                  </a:lnTo>
                  <a:lnTo>
                    <a:pt x="12700" y="738632"/>
                  </a:lnTo>
                  <a:lnTo>
                    <a:pt x="8135366" y="738632"/>
                  </a:lnTo>
                  <a:lnTo>
                    <a:pt x="8135366" y="751332"/>
                  </a:lnTo>
                  <a:lnTo>
                    <a:pt x="8122666" y="751332"/>
                  </a:lnTo>
                  <a:lnTo>
                    <a:pt x="8122666" y="12700"/>
                  </a:lnTo>
                  <a:lnTo>
                    <a:pt x="8135366" y="12700"/>
                  </a:lnTo>
                  <a:lnTo>
                    <a:pt x="813536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EC736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9478737" y="2892750"/>
            <a:ext cx="8065377" cy="5331751"/>
          </a:xfrm>
          <a:custGeom>
            <a:avLst/>
            <a:gdLst/>
            <a:ahLst/>
            <a:cxnLst/>
            <a:rect r="r" b="b" t="t" l="l"/>
            <a:pathLst>
              <a:path h="5331751" w="8065377">
                <a:moveTo>
                  <a:pt x="0" y="0"/>
                </a:moveTo>
                <a:lnTo>
                  <a:pt x="8065377" y="0"/>
                </a:lnTo>
                <a:lnTo>
                  <a:pt x="8065377" y="5331751"/>
                </a:lnTo>
                <a:lnTo>
                  <a:pt x="0" y="5331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1001" y="3046722"/>
            <a:ext cx="16072674" cy="2043603"/>
            <a:chOff x="0" y="0"/>
            <a:chExt cx="21430232" cy="2724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430235" cy="2724785"/>
            </a:xfrm>
            <a:custGeom>
              <a:avLst/>
              <a:gdLst/>
              <a:ahLst/>
              <a:cxnLst/>
              <a:rect r="r" b="b" t="t" l="l"/>
              <a:pathLst>
                <a:path h="2724785" w="21430235">
                  <a:moveTo>
                    <a:pt x="0" y="0"/>
                  </a:moveTo>
                  <a:lnTo>
                    <a:pt x="21430235" y="0"/>
                  </a:lnTo>
                  <a:lnTo>
                    <a:pt x="21430235" y="2724785"/>
                  </a:lnTo>
                  <a:lnTo>
                    <a:pt x="0" y="2724785"/>
                  </a:lnTo>
                  <a:close/>
                </a:path>
              </a:pathLst>
            </a:custGeom>
            <a:solidFill>
              <a:srgbClr val="FE2E4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43898" y="3633645"/>
            <a:ext cx="15858984" cy="869756"/>
            <a:chOff x="0" y="0"/>
            <a:chExt cx="21145312" cy="1159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45312" cy="1159674"/>
            </a:xfrm>
            <a:custGeom>
              <a:avLst/>
              <a:gdLst/>
              <a:ahLst/>
              <a:cxnLst/>
              <a:rect r="r" b="b" t="t" l="l"/>
              <a:pathLst>
                <a:path h="1159674" w="21145312">
                  <a:moveTo>
                    <a:pt x="0" y="0"/>
                  </a:moveTo>
                  <a:lnTo>
                    <a:pt x="21145312" y="0"/>
                  </a:lnTo>
                  <a:lnTo>
                    <a:pt x="21145312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21145312" cy="10834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b="true" sz="6000" spc="24">
                  <a:solidFill>
                    <a:srgbClr val="FEFFFE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Data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07022" y="2215018"/>
            <a:ext cx="7309341" cy="869756"/>
            <a:chOff x="0" y="0"/>
            <a:chExt cx="9745788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45788" cy="1159674"/>
            </a:xfrm>
            <a:custGeom>
              <a:avLst/>
              <a:gdLst/>
              <a:ahLst/>
              <a:cxnLst/>
              <a:rect r="r" b="b" t="t" l="l"/>
              <a:pathLst>
                <a:path h="1159674" w="9745788">
                  <a:moveTo>
                    <a:pt x="0" y="0"/>
                  </a:moveTo>
                  <a:lnTo>
                    <a:pt x="9745788" y="0"/>
                  </a:lnTo>
                  <a:lnTo>
                    <a:pt x="9745788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9745788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Data Collection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3664" y="3458407"/>
            <a:ext cx="16321573" cy="57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4"/>
              </a:lnSpc>
            </a:pPr>
          </a:p>
          <a:p>
            <a:pPr algn="l" marL="658387" indent="-329194" lvl="1">
              <a:lnSpc>
                <a:spcPts val="3366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Refugee Profiles</a:t>
            </a:r>
          </a:p>
          <a:p>
            <a:pPr algn="l" marL="701126" indent="-350563" lvl="1">
              <a:lnSpc>
                <a:spcPts val="3366"/>
              </a:lnSpc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UNHCR Microdata Library – includes language, education level, and location</a:t>
            </a:r>
          </a:p>
          <a:p>
            <a:pPr algn="l" marL="658387" indent="-329194" lvl="1">
              <a:lnSpc>
                <a:spcPts val="3366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Course Metadata</a:t>
            </a:r>
          </a:p>
          <a:p>
            <a:pPr algn="l" marL="701126" indent="-350563" lvl="1">
              <a:lnSpc>
                <a:spcPts val="3366"/>
              </a:lnSpc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Coursera &amp; edX datasets (via Kaggle) – includes title, institution, skills, duration, and language</a:t>
            </a:r>
          </a:p>
          <a:p>
            <a:pPr algn="l" marL="658387" indent="-329194" lvl="1">
              <a:lnSpc>
                <a:spcPts val="3366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User Feedback</a:t>
            </a:r>
          </a:p>
          <a:p>
            <a:pPr algn="l">
              <a:lnSpc>
                <a:spcPts val="3366"/>
              </a:lnSpc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Synthetic surveys – simulate learner queries and preferences</a:t>
            </a:r>
          </a:p>
          <a:p>
            <a:pPr algn="l" marL="658387" indent="-329194" lvl="1">
              <a:lnSpc>
                <a:spcPts val="3366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Preprocessing Steps</a:t>
            </a:r>
          </a:p>
          <a:p>
            <a:pPr algn="l" marL="701126" indent="-350563" lvl="1">
              <a:lnSpc>
                <a:spcPts val="3366"/>
              </a:lnSpc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Handled missing values, anonymized PII, extracted key features (e.g., ratings, topics)</a:t>
            </a:r>
          </a:p>
          <a:p>
            <a:pPr algn="l" marL="701126" indent="-350563" lvl="1">
              <a:lnSpc>
                <a:spcPts val="3366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Storage Format</a:t>
            </a:r>
          </a:p>
          <a:p>
            <a:pPr algn="l" marL="701126" indent="-350563" lvl="1">
              <a:lnSpc>
                <a:spcPts val="3366"/>
              </a:lnSpc>
            </a:pPr>
            <a:r>
              <a:rPr lang="en-US" sz="304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CSV / JSON files, SQLite database for offline deployment</a:t>
            </a:r>
          </a:p>
          <a:p>
            <a:pPr algn="l" marL="701126" indent="-350563" lvl="1">
              <a:lnSpc>
                <a:spcPts val="3366"/>
              </a:lnSpc>
            </a:pPr>
          </a:p>
          <a:p>
            <a:pPr algn="l" marL="701126" indent="-350563" lvl="1">
              <a:lnSpc>
                <a:spcPts val="263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"/>
          <p:cNvSpPr/>
          <p:nvPr/>
        </p:nvSpPr>
        <p:spPr>
          <a:xfrm flipH="false" flipV="false" rot="0">
            <a:off x="692481" y="753699"/>
            <a:ext cx="2902164" cy="229669"/>
          </a:xfrm>
          <a:custGeom>
            <a:avLst/>
            <a:gdLst/>
            <a:ahLst/>
            <a:cxnLst/>
            <a:rect r="r" b="b" t="t" l="l"/>
            <a:pathLst>
              <a:path h="229669" w="2902164">
                <a:moveTo>
                  <a:pt x="0" y="0"/>
                </a:moveTo>
                <a:lnTo>
                  <a:pt x="2902164" y="0"/>
                </a:lnTo>
                <a:lnTo>
                  <a:pt x="2902164" y="229669"/>
                </a:lnTo>
                <a:lnTo>
                  <a:pt x="0" y="229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15"/>
            </a:stretch>
          </a:blipFill>
        </p:spPr>
      </p:sp>
      <p:sp>
        <p:nvSpPr>
          <p:cNvPr name="Freeform 3" id="3" descr="Picture 7"/>
          <p:cNvSpPr/>
          <p:nvPr/>
        </p:nvSpPr>
        <p:spPr>
          <a:xfrm flipH="false" flipV="false" rot="0">
            <a:off x="15222434" y="427439"/>
            <a:ext cx="1580448" cy="780909"/>
          </a:xfrm>
          <a:custGeom>
            <a:avLst/>
            <a:gdLst/>
            <a:ahLst/>
            <a:cxnLst/>
            <a:rect r="r" b="b" t="t" l="l"/>
            <a:pathLst>
              <a:path h="780909" w="1580448">
                <a:moveTo>
                  <a:pt x="0" y="0"/>
                </a:moveTo>
                <a:lnTo>
                  <a:pt x="1580448" y="0"/>
                </a:lnTo>
                <a:lnTo>
                  <a:pt x="1580448" y="780909"/>
                </a:lnTo>
                <a:lnTo>
                  <a:pt x="0" y="78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8" b="0"/>
            </a:stretch>
          </a:blipFill>
        </p:spPr>
      </p:sp>
      <p:sp>
        <p:nvSpPr>
          <p:cNvPr name="Freeform 4" id="4" descr="Picture 9"/>
          <p:cNvSpPr/>
          <p:nvPr/>
        </p:nvSpPr>
        <p:spPr>
          <a:xfrm flipH="false" flipV="false" rot="0">
            <a:off x="13800587" y="338836"/>
            <a:ext cx="1234639" cy="941733"/>
          </a:xfrm>
          <a:custGeom>
            <a:avLst/>
            <a:gdLst/>
            <a:ahLst/>
            <a:cxnLst/>
            <a:rect r="r" b="b" t="t" l="l"/>
            <a:pathLst>
              <a:path h="941733" w="1234639">
                <a:moveTo>
                  <a:pt x="0" y="0"/>
                </a:moveTo>
                <a:lnTo>
                  <a:pt x="1234639" y="0"/>
                </a:lnTo>
                <a:lnTo>
                  <a:pt x="1234639" y="941733"/>
                </a:lnTo>
                <a:lnTo>
                  <a:pt x="0" y="94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0025" y="270560"/>
            <a:ext cx="534549" cy="1094670"/>
          </a:xfrm>
          <a:custGeom>
            <a:avLst/>
            <a:gdLst/>
            <a:ahLst/>
            <a:cxnLst/>
            <a:rect r="r" b="b" t="t" l="l"/>
            <a:pathLst>
              <a:path h="1094670" w="534549">
                <a:moveTo>
                  <a:pt x="0" y="0"/>
                </a:moveTo>
                <a:lnTo>
                  <a:pt x="534549" y="0"/>
                </a:lnTo>
                <a:lnTo>
                  <a:pt x="534549" y="1094669"/>
                </a:lnTo>
                <a:lnTo>
                  <a:pt x="0" y="109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95394" y="338836"/>
            <a:ext cx="1008050" cy="864211"/>
          </a:xfrm>
          <a:custGeom>
            <a:avLst/>
            <a:gdLst/>
            <a:ahLst/>
            <a:cxnLst/>
            <a:rect r="r" b="b" t="t" l="l"/>
            <a:pathLst>
              <a:path h="864211" w="1008050">
                <a:moveTo>
                  <a:pt x="0" y="0"/>
                </a:moveTo>
                <a:lnTo>
                  <a:pt x="1008049" y="0"/>
                </a:lnTo>
                <a:lnTo>
                  <a:pt x="1008049" y="864212"/>
                </a:lnTo>
                <a:lnTo>
                  <a:pt x="0" y="86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6" t="-31606" r="-20416" b="-316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0" y="9994611"/>
            <a:ext cx="18323301" cy="365828"/>
            <a:chOff x="0" y="0"/>
            <a:chExt cx="24431068" cy="4877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31117" cy="487807"/>
            </a:xfrm>
            <a:custGeom>
              <a:avLst/>
              <a:gdLst/>
              <a:ahLst/>
              <a:cxnLst/>
              <a:rect r="r" b="b" t="t" l="l"/>
              <a:pathLst>
                <a:path h="487807" w="24431117">
                  <a:moveTo>
                    <a:pt x="0" y="0"/>
                  </a:moveTo>
                  <a:lnTo>
                    <a:pt x="24431117" y="0"/>
                  </a:lnTo>
                  <a:lnTo>
                    <a:pt x="24431117" y="487807"/>
                  </a:lnTo>
                  <a:lnTo>
                    <a:pt x="0" y="487807"/>
                  </a:lnTo>
                  <a:close/>
                </a:path>
              </a:pathLst>
            </a:custGeom>
            <a:solidFill>
              <a:srgbClr val="4617D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1770064"/>
            <a:ext cx="17024840" cy="869756"/>
            <a:chOff x="0" y="0"/>
            <a:chExt cx="22699786" cy="11596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99787" cy="1159674"/>
            </a:xfrm>
            <a:custGeom>
              <a:avLst/>
              <a:gdLst/>
              <a:ahLst/>
              <a:cxnLst/>
              <a:rect r="r" b="b" t="t" l="l"/>
              <a:pathLst>
                <a:path h="1159674" w="22699787">
                  <a:moveTo>
                    <a:pt x="0" y="0"/>
                  </a:moveTo>
                  <a:lnTo>
                    <a:pt x="22699787" y="0"/>
                  </a:lnTo>
                  <a:lnTo>
                    <a:pt x="22699787" y="1159674"/>
                  </a:lnTo>
                  <a:lnTo>
                    <a:pt x="0" y="11596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57150"/>
              <a:ext cx="22699786" cy="11025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427"/>
                </a:lnSpc>
              </a:pPr>
              <a:r>
                <a:rPr lang="en-US" b="true" sz="5025" spc="20">
                  <a:solidFill>
                    <a:srgbClr val="383838"/>
                  </a:solidFill>
                  <a:latin typeface="Merriweather Sans Bold"/>
                  <a:ea typeface="Merriweather Sans Bold"/>
                  <a:cs typeface="Merriweather Sans Bold"/>
                  <a:sym typeface="Merriweather Sans Bold"/>
                </a:rPr>
                <a:t>Exploratory Data Analysis and Feature Engineering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671999" y="3125594"/>
            <a:ext cx="7998609" cy="5986689"/>
          </a:xfrm>
          <a:custGeom>
            <a:avLst/>
            <a:gdLst/>
            <a:ahLst/>
            <a:cxnLst/>
            <a:rect r="r" b="b" t="t" l="l"/>
            <a:pathLst>
              <a:path h="5986689" w="7998609">
                <a:moveTo>
                  <a:pt x="0" y="0"/>
                </a:moveTo>
                <a:lnTo>
                  <a:pt x="7998610" y="0"/>
                </a:lnTo>
                <a:lnTo>
                  <a:pt x="7998610" y="5986689"/>
                </a:lnTo>
                <a:lnTo>
                  <a:pt x="0" y="598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4274" y="2753240"/>
            <a:ext cx="9504032" cy="460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b="true" sz="319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EDA Insights</a:t>
            </a:r>
          </a:p>
          <a:p>
            <a:pPr algn="l" marL="717643" indent="-358821" lvl="1">
              <a:lnSpc>
                <a:spcPts val="3521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ratings skewed toward 4.0+</a:t>
            </a:r>
          </a:p>
          <a:p>
            <a:pPr algn="l" marL="717643" indent="-358821" lvl="1">
              <a:lnSpc>
                <a:spcPts val="3521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courses in English; fewer in Arabic and French</a:t>
            </a:r>
          </a:p>
          <a:p>
            <a:pPr algn="l" marL="717643" indent="-358821" lvl="1">
              <a:lnSpc>
                <a:spcPts val="3521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user interests: healthcare, tech, education</a:t>
            </a:r>
          </a:p>
          <a:p>
            <a:pPr algn="l" marL="717643" indent="-358821" lvl="1">
              <a:lnSpc>
                <a:spcPts val="3521"/>
              </a:lnSpc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19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Visuals Used</a:t>
            </a:r>
          </a:p>
          <a:p>
            <a:pPr algn="l" marL="717643" indent="-358821" lvl="1">
              <a:lnSpc>
                <a:spcPts val="3521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Histograms for ratings</a:t>
            </a:r>
          </a:p>
          <a:p>
            <a:pPr algn="l" marL="717643" indent="-358821" lvl="1">
              <a:lnSpc>
                <a:spcPts val="3521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distribution chart</a:t>
            </a:r>
          </a:p>
          <a:p>
            <a:pPr algn="l" marL="717513" indent="-358757" lvl="1">
              <a:lnSpc>
                <a:spcPts val="4147"/>
              </a:lnSpc>
              <a:buFont typeface="Arial"/>
              <a:buChar char="•"/>
            </a:pPr>
            <a:r>
              <a:rPr lang="en-US" sz="31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 cloud of course topic</a:t>
            </a:r>
          </a:p>
          <a:p>
            <a:pPr algn="l" marL="717643" indent="-358821" lvl="1">
              <a:lnSpc>
                <a:spcPts val="2756"/>
              </a:lnSpc>
            </a:pPr>
          </a:p>
          <a:p>
            <a:pPr algn="l" marL="303693" indent="-151846" lvl="1">
              <a:lnSpc>
                <a:spcPts val="1166"/>
              </a:lnSpc>
            </a:pPr>
            <a:r>
              <a:rPr lang="en-US"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Lorem ipsum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DAGqbymMAok</dc:identifier>
  <dcterms:modified xsi:type="dcterms:W3CDTF">2011-08-01T06:04:30Z</dcterms:modified>
  <cp:revision>1</cp:revision>
  <dc:title>FTL Capstone Projects Final Ppt Template (1) (2).pptx</dc:title>
</cp:coreProperties>
</file>